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68" r:id="rId2"/>
    <p:sldId id="257" r:id="rId3"/>
    <p:sldId id="305" r:id="rId4"/>
    <p:sldId id="306" r:id="rId5"/>
    <p:sldId id="307" r:id="rId6"/>
    <p:sldId id="309" r:id="rId7"/>
    <p:sldId id="269" r:id="rId8"/>
    <p:sldId id="271" r:id="rId9"/>
    <p:sldId id="272" r:id="rId10"/>
    <p:sldId id="264" r:id="rId11"/>
    <p:sldId id="265" r:id="rId12"/>
    <p:sldId id="266" r:id="rId13"/>
    <p:sldId id="285" r:id="rId14"/>
    <p:sldId id="284" r:id="rId15"/>
    <p:sldId id="277" r:id="rId16"/>
    <p:sldId id="292" r:id="rId17"/>
    <p:sldId id="293" r:id="rId18"/>
    <p:sldId id="297" r:id="rId19"/>
    <p:sldId id="299" r:id="rId20"/>
    <p:sldId id="301" r:id="rId21"/>
    <p:sldId id="302" r:id="rId22"/>
    <p:sldId id="303" r:id="rId23"/>
    <p:sldId id="310" r:id="rId24"/>
    <p:sldId id="311" r:id="rId25"/>
    <p:sldId id="282"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B74D527-4A0E-401D-AAF1-4D8A1D13D684}">
          <p14:sldIdLst>
            <p14:sldId id="268"/>
            <p14:sldId id="257"/>
          </p14:sldIdLst>
        </p14:section>
        <p14:section name="Vesta Software" id="{5D218183-1469-4C75-BDC6-253E4BC41791}">
          <p14:sldIdLst>
            <p14:sldId id="305"/>
            <p14:sldId id="306"/>
            <p14:sldId id="307"/>
            <p14:sldId id="309"/>
          </p14:sldIdLst>
        </p14:section>
        <p14:section name="Research work" id="{1649AC6A-89F4-4729-8EE3-F1BA8FB5AE42}">
          <p14:sldIdLst>
            <p14:sldId id="269"/>
            <p14:sldId id="271"/>
            <p14:sldId id="272"/>
            <p14:sldId id="264"/>
            <p14:sldId id="265"/>
            <p14:sldId id="266"/>
            <p14:sldId id="285"/>
            <p14:sldId id="284"/>
            <p14:sldId id="277"/>
            <p14:sldId id="292"/>
            <p14:sldId id="293"/>
            <p14:sldId id="297"/>
            <p14:sldId id="299"/>
            <p14:sldId id="301"/>
            <p14:sldId id="302"/>
            <p14:sldId id="303"/>
          </p14:sldIdLst>
        </p14:section>
        <p14:section name="Introduction to Linux" id="{E485EB0F-F458-4C3D-B889-036D124C5F07}">
          <p14:sldIdLst>
            <p14:sldId id="310"/>
            <p14:sldId id="311"/>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114" d="100"/>
          <a:sy n="114" d="100"/>
        </p:scale>
        <p:origin x="58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2e3772aa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2e3772aa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d7705c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d7705cb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2e3772aa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2e3772a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2e3772a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2e3772a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3272-D3C8-4E6A-988A-F7EF36DD81A1}"/>
              </a:ext>
            </a:extLst>
          </p:cNvPr>
          <p:cNvSpPr>
            <a:spLocks noGrp="1"/>
          </p:cNvSpPr>
          <p:nvPr>
            <p:ph type="ctrTitle"/>
          </p:nvPr>
        </p:nvSpPr>
        <p:spPr>
          <a:xfrm>
            <a:off x="1380402" y="1351566"/>
            <a:ext cx="5361300" cy="1448100"/>
          </a:xfrm>
        </p:spPr>
        <p:txBody>
          <a:bodyPr>
            <a:normAutofit/>
          </a:bodyPr>
          <a:lstStyle/>
          <a:p>
            <a:r>
              <a:rPr lang="en" sz="5000" dirty="0"/>
              <a:t>Lattice Dynamics</a:t>
            </a:r>
            <a:endParaRPr lang="en-IN" sz="5000" dirty="0"/>
          </a:p>
        </p:txBody>
      </p:sp>
      <p:sp>
        <p:nvSpPr>
          <p:cNvPr id="3" name="Subtitle 2">
            <a:extLst>
              <a:ext uri="{FF2B5EF4-FFF2-40B4-BE49-F238E27FC236}">
                <a16:creationId xmlns:a16="http://schemas.microsoft.com/office/drawing/2014/main" id="{79B9394B-48EA-4F51-9B80-7CACFA45E53A}"/>
              </a:ext>
            </a:extLst>
          </p:cNvPr>
          <p:cNvSpPr>
            <a:spLocks noGrp="1"/>
          </p:cNvSpPr>
          <p:nvPr>
            <p:ph type="subTitle" idx="1"/>
          </p:nvPr>
        </p:nvSpPr>
        <p:spPr>
          <a:xfrm>
            <a:off x="4572000" y="2736477"/>
            <a:ext cx="4267543" cy="1653988"/>
          </a:xfrm>
        </p:spPr>
        <p:txBody>
          <a:bodyPr>
            <a:noAutofit/>
          </a:bodyPr>
          <a:lstStyle/>
          <a:p>
            <a:r>
              <a:rPr lang="en-IN" sz="1800" dirty="0"/>
              <a:t>By :- Shivansh Jaiswal(B20MT041)</a:t>
            </a:r>
          </a:p>
          <a:p>
            <a:r>
              <a:rPr lang="en-IN" sz="1800" dirty="0"/>
              <a:t>Supervisor: Dr. Appala Naidu Gandi</a:t>
            </a:r>
          </a:p>
          <a:p>
            <a:r>
              <a:rPr lang="en-IN" sz="1800" dirty="0"/>
              <a:t>Department: Metallurgical and Materials Engineering</a:t>
            </a:r>
            <a:br>
              <a:rPr lang="en-US" sz="2800" dirty="0"/>
            </a:br>
            <a:endParaRPr lang="en-IN" sz="2400" dirty="0"/>
          </a:p>
        </p:txBody>
      </p:sp>
    </p:spTree>
    <p:extLst>
      <p:ext uri="{BB962C8B-B14F-4D97-AF65-F5344CB8AC3E}">
        <p14:creationId xmlns:p14="http://schemas.microsoft.com/office/powerpoint/2010/main" val="3784878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819150" y="544747"/>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Phonons </a:t>
            </a:r>
            <a:endParaRPr dirty="0"/>
          </a:p>
        </p:txBody>
      </p:sp>
      <p:sp>
        <p:nvSpPr>
          <p:cNvPr id="181" name="Google Shape;181;p21"/>
          <p:cNvSpPr txBox="1">
            <a:spLocks noGrp="1"/>
          </p:cNvSpPr>
          <p:nvPr>
            <p:ph type="body" idx="1"/>
          </p:nvPr>
        </p:nvSpPr>
        <p:spPr>
          <a:xfrm>
            <a:off x="819150" y="1499347"/>
            <a:ext cx="7505700" cy="293937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solidFill>
                  <a:srgbClr val="202124"/>
                </a:solidFill>
                <a:highlight>
                  <a:srgbClr val="FFFFFF"/>
                </a:highlight>
                <a:latin typeface="Arial"/>
                <a:ea typeface="Arial"/>
                <a:cs typeface="Arial"/>
                <a:sym typeface="Arial"/>
              </a:rPr>
              <a:t>A unit of vibrational energy that arises from oscillating atoms within a crystal.</a:t>
            </a:r>
            <a:endParaRPr sz="1800" dirty="0">
              <a:solidFill>
                <a:srgbClr val="202124"/>
              </a:solidFill>
              <a:highlight>
                <a:srgbClr val="FFFFFF"/>
              </a:highlight>
              <a:latin typeface="Arial"/>
              <a:ea typeface="Arial"/>
              <a:cs typeface="Arial"/>
              <a:sym typeface="Arial"/>
            </a:endParaRPr>
          </a:p>
          <a:p>
            <a:pPr marL="0" lvl="0" indent="0" algn="l" rtl="0">
              <a:spcBef>
                <a:spcPts val="1200"/>
              </a:spcBef>
              <a:spcAft>
                <a:spcPts val="0"/>
              </a:spcAft>
              <a:buNone/>
            </a:pPr>
            <a:br>
              <a:rPr lang="en" sz="1800" dirty="0">
                <a:solidFill>
                  <a:srgbClr val="202124"/>
                </a:solidFill>
                <a:highlight>
                  <a:srgbClr val="FFFFFF"/>
                </a:highlight>
                <a:latin typeface="Arial"/>
                <a:ea typeface="Arial"/>
                <a:cs typeface="Arial"/>
                <a:sym typeface="Arial"/>
              </a:rPr>
            </a:br>
            <a:r>
              <a:rPr lang="en" sz="1800" dirty="0">
                <a:solidFill>
                  <a:srgbClr val="202124"/>
                </a:solidFill>
                <a:highlight>
                  <a:srgbClr val="FFFFFF"/>
                </a:highlight>
                <a:latin typeface="Arial"/>
                <a:ea typeface="Arial"/>
                <a:cs typeface="Arial"/>
                <a:sym typeface="Arial"/>
              </a:rPr>
              <a:t>A packet of these waves can travel throughout the crystal with a definite energy and momentum, so in quantum mechanical terms the waves can be treated as a particle, called a phonon.</a:t>
            </a:r>
            <a:endParaRPr sz="1800" dirty="0">
              <a:solidFill>
                <a:srgbClr val="202124"/>
              </a:solidFill>
              <a:highlight>
                <a:srgbClr val="FFFFFF"/>
              </a:highlight>
              <a:latin typeface="Arial"/>
              <a:ea typeface="Arial"/>
              <a:cs typeface="Arial"/>
              <a:sym typeface="Arial"/>
            </a:endParaRPr>
          </a:p>
          <a:p>
            <a:pPr marL="0" lvl="0" indent="0" algn="l" rtl="0">
              <a:spcBef>
                <a:spcPts val="1200"/>
              </a:spcBef>
              <a:spcAft>
                <a:spcPts val="1200"/>
              </a:spcAft>
              <a:buNone/>
            </a:pPr>
            <a:endParaRPr sz="1800" dirty="0">
              <a:solidFill>
                <a:srgbClr val="202124"/>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733425" y="8777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highlight>
                  <a:srgbClr val="FFFFFF"/>
                </a:highlight>
                <a:latin typeface="Arial"/>
                <a:ea typeface="Arial"/>
                <a:cs typeface="Arial"/>
                <a:sym typeface="Arial"/>
              </a:rPr>
              <a:t>Phonon Dispersion Relations</a:t>
            </a:r>
            <a:endParaRPr sz="4700"/>
          </a:p>
        </p:txBody>
      </p:sp>
      <p:sp>
        <p:nvSpPr>
          <p:cNvPr id="187" name="Google Shape;187;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dirty="0">
                <a:solidFill>
                  <a:srgbClr val="2E2E2E"/>
                </a:solidFill>
                <a:latin typeface="Arial"/>
                <a:ea typeface="Arial"/>
                <a:cs typeface="Arial"/>
                <a:sym typeface="Arial"/>
              </a:rPr>
              <a:t>The phonon dispersion relations are defined as the </a:t>
            </a:r>
            <a:r>
              <a:rPr lang="en" sz="1900" i="1" dirty="0">
                <a:solidFill>
                  <a:srgbClr val="2E2E2E"/>
                </a:solidFill>
                <a:latin typeface="Arial"/>
                <a:ea typeface="Arial"/>
                <a:cs typeface="Arial"/>
                <a:sym typeface="Arial"/>
              </a:rPr>
              <a:t>k</a:t>
            </a:r>
            <a:r>
              <a:rPr lang="en" sz="1900" dirty="0">
                <a:solidFill>
                  <a:srgbClr val="2E2E2E"/>
                </a:solidFill>
                <a:latin typeface="Arial"/>
                <a:ea typeface="Arial"/>
                <a:cs typeface="Arial"/>
                <a:sym typeface="Arial"/>
              </a:rPr>
              <a:t> dependence of the frequencies, </a:t>
            </a:r>
            <a:endParaRPr sz="1900" dirty="0">
              <a:solidFill>
                <a:srgbClr val="2E2E2E"/>
              </a:solidFill>
              <a:latin typeface="Arial"/>
              <a:ea typeface="Arial"/>
              <a:cs typeface="Arial"/>
              <a:sym typeface="Arial"/>
            </a:endParaRPr>
          </a:p>
          <a:p>
            <a:pPr marL="0" lvl="0" indent="0" algn="l" rtl="0">
              <a:spcBef>
                <a:spcPts val="0"/>
              </a:spcBef>
              <a:spcAft>
                <a:spcPts val="0"/>
              </a:spcAft>
              <a:buNone/>
            </a:pPr>
            <a:r>
              <a:rPr lang="en" sz="1900" dirty="0">
                <a:solidFill>
                  <a:srgbClr val="2E2E2E"/>
                </a:solidFill>
                <a:latin typeface="Arial"/>
                <a:ea typeface="Arial"/>
                <a:cs typeface="Arial"/>
                <a:sym typeface="Arial"/>
              </a:rPr>
              <a:t>ω(k,j), of the normal modes for all branches </a:t>
            </a:r>
            <a:r>
              <a:rPr lang="en" sz="1900" i="1" dirty="0">
                <a:solidFill>
                  <a:srgbClr val="2E2E2E"/>
                </a:solidFill>
                <a:latin typeface="Arial"/>
                <a:ea typeface="Arial"/>
                <a:cs typeface="Arial"/>
                <a:sym typeface="Arial"/>
              </a:rPr>
              <a:t>j</a:t>
            </a:r>
            <a:r>
              <a:rPr lang="en" sz="1900" dirty="0">
                <a:solidFill>
                  <a:srgbClr val="2E2E2E"/>
                </a:solidFill>
                <a:latin typeface="Arial"/>
                <a:ea typeface="Arial"/>
                <a:cs typeface="Arial"/>
                <a:sym typeface="Arial"/>
              </a:rPr>
              <a:t> and selected directions in the crystal.</a:t>
            </a:r>
            <a:endParaRPr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93" name="Google Shape;193;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4" name="Google Shape;194;p23"/>
          <p:cNvPicPr preferRelativeResize="0"/>
          <p:nvPr/>
        </p:nvPicPr>
        <p:blipFill>
          <a:blip r:embed="rId3">
            <a:alphaModFix/>
          </a:blip>
          <a:stretch>
            <a:fillRect/>
          </a:stretch>
        </p:blipFill>
        <p:spPr>
          <a:xfrm>
            <a:off x="696525" y="792950"/>
            <a:ext cx="7800975" cy="372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5A55-4E8E-4ED3-84C8-252657D3772B}"/>
              </a:ext>
            </a:extLst>
          </p:cNvPr>
          <p:cNvSpPr>
            <a:spLocks noGrp="1"/>
          </p:cNvSpPr>
          <p:nvPr>
            <p:ph type="title"/>
          </p:nvPr>
        </p:nvSpPr>
        <p:spPr/>
        <p:txBody>
          <a:bodyPr>
            <a:normAutofit/>
          </a:bodyPr>
          <a:lstStyle/>
          <a:p>
            <a:pPr algn="ctr"/>
            <a:r>
              <a:rPr lang="en-IN" sz="4000" dirty="0"/>
              <a:t>Force Constants</a:t>
            </a:r>
          </a:p>
        </p:txBody>
      </p:sp>
      <p:sp>
        <p:nvSpPr>
          <p:cNvPr id="3" name="Text Placeholder 2">
            <a:extLst>
              <a:ext uri="{FF2B5EF4-FFF2-40B4-BE49-F238E27FC236}">
                <a16:creationId xmlns:a16="http://schemas.microsoft.com/office/drawing/2014/main" id="{E34AC16B-5A45-426B-B544-68E27AAD72F6}"/>
              </a:ext>
            </a:extLst>
          </p:cNvPr>
          <p:cNvSpPr>
            <a:spLocks noGrp="1"/>
          </p:cNvSpPr>
          <p:nvPr>
            <p:ph type="body" idx="1"/>
          </p:nvPr>
        </p:nvSpPr>
        <p:spPr/>
        <p:txBody>
          <a:bodyPr>
            <a:normAutofit/>
          </a:bodyPr>
          <a:lstStyle/>
          <a:p>
            <a:pPr marL="146050" indent="0" algn="just">
              <a:buNone/>
            </a:pPr>
            <a:r>
              <a:rPr lang="en-US" sz="1800" b="0" i="0" dirty="0">
                <a:solidFill>
                  <a:schemeClr val="tx2">
                    <a:lumMod val="10000"/>
                  </a:schemeClr>
                </a:solidFill>
                <a:effectLst/>
                <a:latin typeface="+mn-lt"/>
              </a:rPr>
              <a:t>A force constant defined as a second energy derivative relative to internal coordinates near the equilibrium position, </a:t>
            </a:r>
            <a:r>
              <a:rPr lang="en-US" sz="1800" b="0" i="0" dirty="0" err="1">
                <a:solidFill>
                  <a:schemeClr val="tx2">
                    <a:lumMod val="10000"/>
                  </a:schemeClr>
                </a:solidFill>
                <a:effectLst/>
                <a:latin typeface="+mn-lt"/>
              </a:rPr>
              <a:t>Fij</a:t>
            </a:r>
            <a:r>
              <a:rPr lang="en-US" sz="1800" b="0" i="0" dirty="0">
                <a:solidFill>
                  <a:schemeClr val="tx2">
                    <a:lumMod val="10000"/>
                  </a:schemeClr>
                </a:solidFill>
                <a:effectLst/>
                <a:latin typeface="+mn-lt"/>
              </a:rPr>
              <a:t> = d2E/</a:t>
            </a:r>
            <a:r>
              <a:rPr lang="en-US" sz="1800" b="0" i="0" dirty="0" err="1">
                <a:solidFill>
                  <a:schemeClr val="tx2">
                    <a:lumMod val="10000"/>
                  </a:schemeClr>
                </a:solidFill>
                <a:effectLst/>
                <a:latin typeface="+mn-lt"/>
              </a:rPr>
              <a:t>dqi</a:t>
            </a:r>
            <a:r>
              <a:rPr lang="en-US" sz="1800" b="0" i="0" dirty="0">
                <a:solidFill>
                  <a:schemeClr val="tx2">
                    <a:lumMod val="10000"/>
                  </a:schemeClr>
                </a:solidFill>
                <a:effectLst/>
                <a:latin typeface="+mn-lt"/>
              </a:rPr>
              <a:t>*</a:t>
            </a:r>
            <a:r>
              <a:rPr lang="en-US" sz="1800" b="0" i="0" dirty="0" err="1">
                <a:solidFill>
                  <a:schemeClr val="tx2">
                    <a:lumMod val="10000"/>
                  </a:schemeClr>
                </a:solidFill>
                <a:effectLst/>
                <a:latin typeface="+mn-lt"/>
              </a:rPr>
              <a:t>dqj</a:t>
            </a:r>
            <a:r>
              <a:rPr lang="en-US" sz="1800" b="0" i="0" dirty="0">
                <a:solidFill>
                  <a:schemeClr val="tx2">
                    <a:lumMod val="10000"/>
                  </a:schemeClr>
                </a:solidFill>
                <a:effectLst/>
                <a:latin typeface="+mn-lt"/>
              </a:rPr>
              <a:t>, is obtained most simply by the double differentiation in various points of the two-dimensional grid of qi and </a:t>
            </a:r>
            <a:r>
              <a:rPr lang="en-US" sz="1800" b="0" i="0" dirty="0" err="1">
                <a:solidFill>
                  <a:schemeClr val="tx2">
                    <a:lumMod val="10000"/>
                  </a:schemeClr>
                </a:solidFill>
                <a:effectLst/>
                <a:latin typeface="+mn-lt"/>
              </a:rPr>
              <a:t>qj</a:t>
            </a:r>
            <a:r>
              <a:rPr lang="en-US" sz="1800" b="0" i="0" dirty="0">
                <a:solidFill>
                  <a:schemeClr val="tx2">
                    <a:lumMod val="10000"/>
                  </a:schemeClr>
                </a:solidFill>
                <a:effectLst/>
                <a:latin typeface="+mn-lt"/>
              </a:rPr>
              <a:t> values.</a:t>
            </a:r>
          </a:p>
        </p:txBody>
      </p:sp>
      <p:pic>
        <p:nvPicPr>
          <p:cNvPr id="5" name="Picture 4">
            <a:extLst>
              <a:ext uri="{FF2B5EF4-FFF2-40B4-BE49-F238E27FC236}">
                <a16:creationId xmlns:a16="http://schemas.microsoft.com/office/drawing/2014/main" id="{9CB35D95-5A3A-46BC-962F-7BF97D19B126}"/>
              </a:ext>
            </a:extLst>
          </p:cNvPr>
          <p:cNvPicPr>
            <a:picLocks noChangeAspect="1"/>
          </p:cNvPicPr>
          <p:nvPr/>
        </p:nvPicPr>
        <p:blipFill>
          <a:blip r:embed="rId2"/>
          <a:stretch>
            <a:fillRect/>
          </a:stretch>
        </p:blipFill>
        <p:spPr>
          <a:xfrm>
            <a:off x="1990364" y="3633176"/>
            <a:ext cx="5163271" cy="714475"/>
          </a:xfrm>
          <a:prstGeom prst="rect">
            <a:avLst/>
          </a:prstGeom>
        </p:spPr>
      </p:pic>
    </p:spTree>
    <p:extLst>
      <p:ext uri="{BB962C8B-B14F-4D97-AF65-F5344CB8AC3E}">
        <p14:creationId xmlns:p14="http://schemas.microsoft.com/office/powerpoint/2010/main" val="7654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EB75-9DF8-4A4D-A799-19BB06A0E3EB}"/>
              </a:ext>
            </a:extLst>
          </p:cNvPr>
          <p:cNvSpPr>
            <a:spLocks noGrp="1"/>
          </p:cNvSpPr>
          <p:nvPr>
            <p:ph type="title"/>
          </p:nvPr>
        </p:nvSpPr>
        <p:spPr>
          <a:xfrm>
            <a:off x="819150" y="334612"/>
            <a:ext cx="7505700" cy="766851"/>
          </a:xfrm>
        </p:spPr>
        <p:txBody>
          <a:bodyPr>
            <a:normAutofit/>
          </a:bodyPr>
          <a:lstStyle/>
          <a:p>
            <a:pPr algn="ctr"/>
            <a:r>
              <a:rPr lang="en-IN" sz="3600" dirty="0">
                <a:effectLst/>
                <a:latin typeface="Arial" panose="020B0604020202020204" pitchFamily="34" charset="0"/>
                <a:ea typeface="Calibri" panose="020F0502020204030204" pitchFamily="34" charset="0"/>
              </a:rPr>
              <a:t>2</a:t>
            </a:r>
            <a:r>
              <a:rPr lang="en-IN" sz="3600" baseline="30000" dirty="0">
                <a:effectLst/>
                <a:latin typeface="Arial" panose="020B0604020202020204" pitchFamily="34" charset="0"/>
                <a:ea typeface="Calibri" panose="020F0502020204030204" pitchFamily="34" charset="0"/>
              </a:rPr>
              <a:t>nd</a:t>
            </a:r>
            <a:r>
              <a:rPr lang="en-IN" sz="3600" dirty="0">
                <a:effectLst/>
                <a:latin typeface="Arial" panose="020B0604020202020204" pitchFamily="34" charset="0"/>
                <a:ea typeface="Calibri" panose="020F0502020204030204" pitchFamily="34" charset="0"/>
              </a:rPr>
              <a:t>-order force constants</a:t>
            </a:r>
            <a:endParaRPr lang="en-IN" sz="3600" dirty="0"/>
          </a:p>
        </p:txBody>
      </p:sp>
      <p:sp>
        <p:nvSpPr>
          <p:cNvPr id="3" name="Text Placeholder 2">
            <a:extLst>
              <a:ext uri="{FF2B5EF4-FFF2-40B4-BE49-F238E27FC236}">
                <a16:creationId xmlns:a16="http://schemas.microsoft.com/office/drawing/2014/main" id="{5EE69B1B-5F03-470D-9676-14FC9704B3C9}"/>
              </a:ext>
            </a:extLst>
          </p:cNvPr>
          <p:cNvSpPr>
            <a:spLocks noGrp="1"/>
          </p:cNvSpPr>
          <p:nvPr>
            <p:ph type="body" idx="1"/>
          </p:nvPr>
        </p:nvSpPr>
        <p:spPr>
          <a:xfrm>
            <a:off x="819150" y="1008530"/>
            <a:ext cx="7505700" cy="3583642"/>
          </a:xfrm>
        </p:spPr>
        <p:txBody>
          <a:bodyPr>
            <a:normAutofit/>
          </a:bodyPr>
          <a:lstStyle/>
          <a:p>
            <a:pPr marL="146050" indent="0">
              <a:buNone/>
            </a:pPr>
            <a:r>
              <a:rPr lang="en-US" sz="1800" b="0" i="0" dirty="0">
                <a:solidFill>
                  <a:srgbClr val="333333"/>
                </a:solidFill>
                <a:effectLst/>
                <a:latin typeface="+mn-lt"/>
              </a:rPr>
              <a:t>Potential energy of phonon system is represented as functions of atomic positions:</a:t>
            </a:r>
          </a:p>
          <a:p>
            <a:pPr marL="146050" indent="0">
              <a:buNone/>
            </a:pPr>
            <a:endParaRPr lang="en-US" sz="1800" dirty="0">
              <a:solidFill>
                <a:srgbClr val="333333"/>
              </a:solidFill>
              <a:latin typeface="+mn-lt"/>
            </a:endParaRPr>
          </a:p>
          <a:p>
            <a:pPr marL="146050" indent="0">
              <a:buNone/>
            </a:pPr>
            <a:r>
              <a:rPr lang="en-US" sz="1800" b="0" i="0" dirty="0">
                <a:solidFill>
                  <a:srgbClr val="333333"/>
                </a:solidFill>
                <a:effectLst/>
                <a:latin typeface="+mn-lt"/>
              </a:rPr>
              <a:t>The second order force constants is given by:</a:t>
            </a:r>
          </a:p>
          <a:p>
            <a:pPr marL="146050" indent="0">
              <a:buNone/>
            </a:pPr>
            <a:endParaRPr lang="en-US" sz="1800" b="0" i="0" dirty="0">
              <a:solidFill>
                <a:srgbClr val="333333"/>
              </a:solidFill>
              <a:effectLst/>
              <a:latin typeface="+mn-lt"/>
            </a:endParaRPr>
          </a:p>
        </p:txBody>
      </p:sp>
      <p:pic>
        <p:nvPicPr>
          <p:cNvPr id="5" name="Picture 4">
            <a:extLst>
              <a:ext uri="{FF2B5EF4-FFF2-40B4-BE49-F238E27FC236}">
                <a16:creationId xmlns:a16="http://schemas.microsoft.com/office/drawing/2014/main" id="{095F7357-28B6-47FB-9311-45BB46912754}"/>
              </a:ext>
            </a:extLst>
          </p:cNvPr>
          <p:cNvPicPr>
            <a:picLocks noChangeAspect="1"/>
          </p:cNvPicPr>
          <p:nvPr/>
        </p:nvPicPr>
        <p:blipFill>
          <a:blip r:embed="rId2"/>
          <a:stretch>
            <a:fillRect/>
          </a:stretch>
        </p:blipFill>
        <p:spPr>
          <a:xfrm>
            <a:off x="2796988" y="1442798"/>
            <a:ext cx="2237381" cy="332583"/>
          </a:xfrm>
          <a:prstGeom prst="rect">
            <a:avLst/>
          </a:prstGeom>
        </p:spPr>
      </p:pic>
      <p:pic>
        <p:nvPicPr>
          <p:cNvPr id="20" name="Picture 19">
            <a:extLst>
              <a:ext uri="{FF2B5EF4-FFF2-40B4-BE49-F238E27FC236}">
                <a16:creationId xmlns:a16="http://schemas.microsoft.com/office/drawing/2014/main" id="{C9D2ACF7-B3F5-4261-AC8C-4BDA7FF06ED6}"/>
              </a:ext>
            </a:extLst>
          </p:cNvPr>
          <p:cNvPicPr>
            <a:picLocks noChangeAspect="1"/>
          </p:cNvPicPr>
          <p:nvPr/>
        </p:nvPicPr>
        <p:blipFill>
          <a:blip r:embed="rId3"/>
          <a:stretch>
            <a:fillRect/>
          </a:stretch>
        </p:blipFill>
        <p:spPr>
          <a:xfrm>
            <a:off x="5718613" y="2077250"/>
            <a:ext cx="409632" cy="285790"/>
          </a:xfrm>
          <a:prstGeom prst="rect">
            <a:avLst/>
          </a:prstGeom>
        </p:spPr>
      </p:pic>
      <p:pic>
        <p:nvPicPr>
          <p:cNvPr id="22" name="Picture 21">
            <a:extLst>
              <a:ext uri="{FF2B5EF4-FFF2-40B4-BE49-F238E27FC236}">
                <a16:creationId xmlns:a16="http://schemas.microsoft.com/office/drawing/2014/main" id="{4FAF6643-5B30-4858-9878-92096D54F711}"/>
              </a:ext>
            </a:extLst>
          </p:cNvPr>
          <p:cNvPicPr>
            <a:picLocks noChangeAspect="1"/>
          </p:cNvPicPr>
          <p:nvPr/>
        </p:nvPicPr>
        <p:blipFill>
          <a:blip r:embed="rId4"/>
          <a:stretch>
            <a:fillRect/>
          </a:stretch>
        </p:blipFill>
        <p:spPr>
          <a:xfrm>
            <a:off x="2715595" y="2452640"/>
            <a:ext cx="2152950" cy="695422"/>
          </a:xfrm>
          <a:prstGeom prst="rect">
            <a:avLst/>
          </a:prstGeom>
        </p:spPr>
      </p:pic>
      <p:pic>
        <p:nvPicPr>
          <p:cNvPr id="24" name="Picture 23">
            <a:extLst>
              <a:ext uri="{FF2B5EF4-FFF2-40B4-BE49-F238E27FC236}">
                <a16:creationId xmlns:a16="http://schemas.microsoft.com/office/drawing/2014/main" id="{183F6A74-FE48-4DF0-A364-DEE78454C1BC}"/>
              </a:ext>
            </a:extLst>
          </p:cNvPr>
          <p:cNvPicPr>
            <a:picLocks noChangeAspect="1"/>
          </p:cNvPicPr>
          <p:nvPr/>
        </p:nvPicPr>
        <p:blipFill>
          <a:blip r:embed="rId5"/>
          <a:stretch>
            <a:fillRect/>
          </a:stretch>
        </p:blipFill>
        <p:spPr>
          <a:xfrm>
            <a:off x="1795382" y="3420495"/>
            <a:ext cx="5163271" cy="714475"/>
          </a:xfrm>
          <a:prstGeom prst="rect">
            <a:avLst/>
          </a:prstGeom>
        </p:spPr>
      </p:pic>
    </p:spTree>
    <p:extLst>
      <p:ext uri="{BB962C8B-B14F-4D97-AF65-F5344CB8AC3E}">
        <p14:creationId xmlns:p14="http://schemas.microsoft.com/office/powerpoint/2010/main" val="8124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614A-73A9-4745-8F6C-B245BE891C86}"/>
              </a:ext>
            </a:extLst>
          </p:cNvPr>
          <p:cNvSpPr>
            <a:spLocks noGrp="1"/>
          </p:cNvSpPr>
          <p:nvPr>
            <p:ph type="title"/>
          </p:nvPr>
        </p:nvSpPr>
        <p:spPr>
          <a:xfrm>
            <a:off x="819150" y="325095"/>
            <a:ext cx="7505700" cy="954600"/>
          </a:xfrm>
        </p:spPr>
        <p:txBody>
          <a:bodyPr>
            <a:normAutofit fontScale="90000"/>
          </a:bodyPr>
          <a:lstStyle/>
          <a:p>
            <a:pPr algn="ctr" rtl="0">
              <a:spcBef>
                <a:spcPts val="0"/>
              </a:spcBef>
              <a:spcAft>
                <a:spcPts val="0"/>
              </a:spcAft>
            </a:pPr>
            <a:r>
              <a:rPr lang="en-IN" sz="4000" b="0" i="0" u="none" strike="noStrike" dirty="0">
                <a:solidFill>
                  <a:srgbClr val="AF7B51"/>
                </a:solidFill>
                <a:effectLst/>
                <a:latin typeface="Nunito" pitchFamily="2" charset="0"/>
              </a:rPr>
              <a:t>Harmonic Approximation</a:t>
            </a:r>
            <a:br>
              <a:rPr lang="en-IN" b="0" dirty="0">
                <a:effectLst/>
              </a:rPr>
            </a:br>
            <a:br>
              <a:rPr lang="en-IN" dirty="0"/>
            </a:br>
            <a:endParaRPr lang="en-IN" dirty="0"/>
          </a:p>
        </p:txBody>
      </p:sp>
      <p:sp>
        <p:nvSpPr>
          <p:cNvPr id="3" name="Text Placeholder 2">
            <a:extLst>
              <a:ext uri="{FF2B5EF4-FFF2-40B4-BE49-F238E27FC236}">
                <a16:creationId xmlns:a16="http://schemas.microsoft.com/office/drawing/2014/main" id="{360CC613-3D15-4AA7-9484-C03E1CEE5E36}"/>
              </a:ext>
            </a:extLst>
          </p:cNvPr>
          <p:cNvSpPr>
            <a:spLocks noGrp="1"/>
          </p:cNvSpPr>
          <p:nvPr>
            <p:ph type="body" idx="1"/>
          </p:nvPr>
        </p:nvSpPr>
        <p:spPr>
          <a:xfrm>
            <a:off x="819150" y="1019908"/>
            <a:ext cx="7505700" cy="3418817"/>
          </a:xfrm>
        </p:spPr>
        <p:txBody>
          <a:bodyPr>
            <a:noAutofit/>
          </a:bodyPr>
          <a:lstStyle/>
          <a:p>
            <a:pPr algn="just">
              <a:spcAft>
                <a:spcPts val="1200"/>
              </a:spcAft>
            </a:pPr>
            <a:r>
              <a:rPr lang="en-US" sz="1700" b="0" i="0" u="none" strike="noStrike" dirty="0">
                <a:solidFill>
                  <a:schemeClr val="bg2">
                    <a:lumMod val="50000"/>
                  </a:schemeClr>
                </a:solidFill>
                <a:effectLst/>
                <a:latin typeface="+mn-lt"/>
              </a:rPr>
              <a:t>The key approximation in the theory of lattice dynamics is the harmonic approximation. In this we consider all atoms of a lattice to attached using a spring and have harmonic motion, this allows us to perform calculation easily.</a:t>
            </a:r>
          </a:p>
          <a:p>
            <a:pPr algn="just">
              <a:spcAft>
                <a:spcPts val="1200"/>
              </a:spcAft>
            </a:pPr>
            <a:r>
              <a:rPr lang="en-US" sz="1700" b="0" i="0" u="none" strike="noStrike" dirty="0">
                <a:solidFill>
                  <a:schemeClr val="bg2">
                    <a:lumMod val="50000"/>
                  </a:schemeClr>
                </a:solidFill>
                <a:effectLst/>
                <a:latin typeface="+mn-lt"/>
              </a:rPr>
              <a:t>These include the link between vibrational frequencies, wave vector and interatomic forces, and applications in areas such as the thermodynamic properties of materials. </a:t>
            </a:r>
            <a:endParaRPr lang="en-IN" sz="1700" dirty="0"/>
          </a:p>
        </p:txBody>
      </p:sp>
      <p:pic>
        <p:nvPicPr>
          <p:cNvPr id="5" name="Picture 4">
            <a:extLst>
              <a:ext uri="{FF2B5EF4-FFF2-40B4-BE49-F238E27FC236}">
                <a16:creationId xmlns:a16="http://schemas.microsoft.com/office/drawing/2014/main" id="{1F7EC91C-999C-4D0A-8E81-5B0330B991F3}"/>
              </a:ext>
            </a:extLst>
          </p:cNvPr>
          <p:cNvPicPr>
            <a:picLocks noChangeAspect="1"/>
          </p:cNvPicPr>
          <p:nvPr/>
        </p:nvPicPr>
        <p:blipFill>
          <a:blip r:embed="rId2"/>
          <a:stretch>
            <a:fillRect/>
          </a:stretch>
        </p:blipFill>
        <p:spPr>
          <a:xfrm>
            <a:off x="2204707" y="3399607"/>
            <a:ext cx="4734586" cy="1219370"/>
          </a:xfrm>
          <a:prstGeom prst="rect">
            <a:avLst/>
          </a:prstGeom>
        </p:spPr>
      </p:pic>
    </p:spTree>
    <p:extLst>
      <p:ext uri="{BB962C8B-B14F-4D97-AF65-F5344CB8AC3E}">
        <p14:creationId xmlns:p14="http://schemas.microsoft.com/office/powerpoint/2010/main" val="3931213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A866-4AC6-45DE-A62B-BE02D5356A44}"/>
              </a:ext>
            </a:extLst>
          </p:cNvPr>
          <p:cNvSpPr>
            <a:spLocks noGrp="1"/>
          </p:cNvSpPr>
          <p:nvPr>
            <p:ph type="title"/>
          </p:nvPr>
        </p:nvSpPr>
        <p:spPr>
          <a:xfrm>
            <a:off x="819150" y="462359"/>
            <a:ext cx="7505700" cy="954600"/>
          </a:xfrm>
        </p:spPr>
        <p:txBody>
          <a:bodyPr>
            <a:normAutofit fontScale="90000"/>
          </a:bodyPr>
          <a:lstStyle/>
          <a:p>
            <a:r>
              <a:rPr lang="en-US" sz="3600" b="0" i="0" dirty="0">
                <a:solidFill>
                  <a:schemeClr val="bg1"/>
                </a:solidFill>
                <a:effectLst/>
                <a:latin typeface="Nunito" pitchFamily="2" charset="0"/>
              </a:rPr>
              <a:t>PHON: A program to calculate phonons using the small displacement method</a:t>
            </a:r>
            <a:br>
              <a:rPr lang="en-US" b="0" i="0" dirty="0">
                <a:solidFill>
                  <a:schemeClr val="bg1"/>
                </a:solidFill>
                <a:effectLst/>
                <a:latin typeface="Helvetica Neue"/>
              </a:rPr>
            </a:br>
            <a:endParaRPr lang="en-IN" dirty="0">
              <a:solidFill>
                <a:schemeClr val="bg1"/>
              </a:solidFill>
            </a:endParaRPr>
          </a:p>
        </p:txBody>
      </p:sp>
      <p:sp>
        <p:nvSpPr>
          <p:cNvPr id="3" name="Text Placeholder 2">
            <a:extLst>
              <a:ext uri="{FF2B5EF4-FFF2-40B4-BE49-F238E27FC236}">
                <a16:creationId xmlns:a16="http://schemas.microsoft.com/office/drawing/2014/main" id="{B9F70AFF-8DEF-4926-8B79-E993E973BA70}"/>
              </a:ext>
            </a:extLst>
          </p:cNvPr>
          <p:cNvSpPr>
            <a:spLocks noGrp="1"/>
          </p:cNvSpPr>
          <p:nvPr>
            <p:ph type="body" idx="1"/>
          </p:nvPr>
        </p:nvSpPr>
        <p:spPr>
          <a:xfrm>
            <a:off x="819150" y="1789018"/>
            <a:ext cx="7505700" cy="2892123"/>
          </a:xfrm>
        </p:spPr>
        <p:txBody>
          <a:bodyPr>
            <a:normAutofit/>
          </a:bodyPr>
          <a:lstStyle/>
          <a:p>
            <a:r>
              <a:rPr lang="en-US" sz="1600" b="0" i="0" dirty="0">
                <a:solidFill>
                  <a:schemeClr val="tx2">
                    <a:lumMod val="10000"/>
                  </a:schemeClr>
                </a:solidFill>
                <a:effectLst/>
                <a:latin typeface="+mn-lt"/>
              </a:rPr>
              <a:t>The program PHON calculates force constant matrices and phonon frequencies in crystals. From the frequencies it also calculates various thermodynamic quantities, like the Helmholtz free energy, the entropy, the specific heat and the internal energy of the harmonic crystal. </a:t>
            </a:r>
          </a:p>
          <a:p>
            <a:pPr marL="146050" indent="0">
              <a:buNone/>
            </a:pPr>
            <a:endParaRPr lang="en-US" sz="1600" b="0" i="0" dirty="0">
              <a:solidFill>
                <a:schemeClr val="tx2">
                  <a:lumMod val="10000"/>
                </a:schemeClr>
              </a:solidFill>
              <a:effectLst/>
              <a:latin typeface="+mn-lt"/>
            </a:endParaRPr>
          </a:p>
          <a:p>
            <a:r>
              <a:rPr lang="en-US" sz="1600" b="0" i="0" dirty="0">
                <a:solidFill>
                  <a:schemeClr val="tx2">
                    <a:lumMod val="10000"/>
                  </a:schemeClr>
                </a:solidFill>
                <a:effectLst/>
                <a:latin typeface="+mn-lt"/>
              </a:rPr>
              <a:t>The procedure is based on the small displacement method, and can be used in combination with any program capable to calculate forces on the atoms of the crystal. In order to examine the usability of the method, here two examples: metallic Al and insulating MgO.</a:t>
            </a:r>
            <a:endParaRPr lang="en-IN" sz="1600" dirty="0">
              <a:solidFill>
                <a:schemeClr val="tx2">
                  <a:lumMod val="10000"/>
                </a:schemeClr>
              </a:solidFill>
              <a:latin typeface="+mn-lt"/>
            </a:endParaRPr>
          </a:p>
        </p:txBody>
      </p:sp>
    </p:spTree>
    <p:extLst>
      <p:ext uri="{BB962C8B-B14F-4D97-AF65-F5344CB8AC3E}">
        <p14:creationId xmlns:p14="http://schemas.microsoft.com/office/powerpoint/2010/main" val="381241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8B8F-21AB-4C47-93BC-C0BB90E7233F}"/>
              </a:ext>
            </a:extLst>
          </p:cNvPr>
          <p:cNvSpPr>
            <a:spLocks noGrp="1"/>
          </p:cNvSpPr>
          <p:nvPr>
            <p:ph type="title"/>
          </p:nvPr>
        </p:nvSpPr>
        <p:spPr>
          <a:xfrm>
            <a:off x="819150" y="336177"/>
            <a:ext cx="7505700" cy="672352"/>
          </a:xfrm>
        </p:spPr>
        <p:txBody>
          <a:bodyPr>
            <a:noAutofit/>
          </a:bodyPr>
          <a:lstStyle/>
          <a:p>
            <a:pPr algn="ctr"/>
            <a:r>
              <a:rPr lang="en-IN" sz="3200" b="0" i="0" dirty="0">
                <a:solidFill>
                  <a:schemeClr val="bg1"/>
                </a:solidFill>
                <a:effectLst/>
                <a:latin typeface="Nunito" pitchFamily="2" charset="0"/>
              </a:rPr>
              <a:t>Theoretical aspects Phonons in a crystal</a:t>
            </a:r>
            <a:br>
              <a:rPr lang="en-IN" sz="3200" b="0" i="0" dirty="0">
                <a:solidFill>
                  <a:srgbClr val="505050"/>
                </a:solidFill>
                <a:effectLst/>
                <a:latin typeface="NexusSerif"/>
              </a:rPr>
            </a:br>
            <a:endParaRPr lang="en-IN" sz="3200" dirty="0"/>
          </a:p>
        </p:txBody>
      </p:sp>
      <p:sp>
        <p:nvSpPr>
          <p:cNvPr id="3" name="Text Placeholder 2">
            <a:extLst>
              <a:ext uri="{FF2B5EF4-FFF2-40B4-BE49-F238E27FC236}">
                <a16:creationId xmlns:a16="http://schemas.microsoft.com/office/drawing/2014/main" id="{BB14ABFC-3270-45FE-9246-11E032C3A530}"/>
              </a:ext>
            </a:extLst>
          </p:cNvPr>
          <p:cNvSpPr>
            <a:spLocks noGrp="1"/>
          </p:cNvSpPr>
          <p:nvPr>
            <p:ph type="body" idx="1"/>
          </p:nvPr>
        </p:nvSpPr>
        <p:spPr>
          <a:xfrm>
            <a:off x="819150" y="1129553"/>
            <a:ext cx="7505700" cy="3309172"/>
          </a:xfrm>
        </p:spPr>
        <p:txBody>
          <a:bodyPr/>
          <a:lstStyle/>
          <a:p>
            <a:pPr marL="146050" indent="0" algn="ctr">
              <a:buNone/>
            </a:pPr>
            <a:r>
              <a:rPr lang="en-US" sz="1600" b="0" i="0" dirty="0">
                <a:solidFill>
                  <a:schemeClr val="tx2">
                    <a:lumMod val="10000"/>
                  </a:schemeClr>
                </a:solidFill>
                <a:effectLst/>
                <a:latin typeface="+mn-lt"/>
              </a:rPr>
              <a:t>Consider a crystal at very low temperature and expand the potential energy function around the equilibrium positions of the nuclei.</a:t>
            </a:r>
          </a:p>
          <a:p>
            <a:endParaRPr lang="en-US" sz="1600" b="0" i="0" dirty="0">
              <a:solidFill>
                <a:schemeClr val="tx2">
                  <a:lumMod val="10000"/>
                </a:schemeClr>
              </a:solidFill>
              <a:effectLst/>
              <a:latin typeface="+mn-lt"/>
            </a:endParaRPr>
          </a:p>
          <a:p>
            <a:endParaRPr lang="en-IN" dirty="0">
              <a:solidFill>
                <a:schemeClr val="tx2">
                  <a:lumMod val="10000"/>
                </a:schemeClr>
              </a:solidFill>
              <a:latin typeface="+mn-lt"/>
            </a:endParaRPr>
          </a:p>
        </p:txBody>
      </p:sp>
      <p:pic>
        <p:nvPicPr>
          <p:cNvPr id="5" name="Picture 4">
            <a:extLst>
              <a:ext uri="{FF2B5EF4-FFF2-40B4-BE49-F238E27FC236}">
                <a16:creationId xmlns:a16="http://schemas.microsoft.com/office/drawing/2014/main" id="{6B72ACF3-7567-4995-907C-3B9226A2B9FA}"/>
              </a:ext>
            </a:extLst>
          </p:cNvPr>
          <p:cNvPicPr>
            <a:picLocks noChangeAspect="1"/>
          </p:cNvPicPr>
          <p:nvPr/>
        </p:nvPicPr>
        <p:blipFill>
          <a:blip r:embed="rId2"/>
          <a:stretch>
            <a:fillRect/>
          </a:stretch>
        </p:blipFill>
        <p:spPr>
          <a:xfrm>
            <a:off x="2066920" y="2040204"/>
            <a:ext cx="4039164" cy="333422"/>
          </a:xfrm>
          <a:prstGeom prst="rect">
            <a:avLst/>
          </a:prstGeom>
        </p:spPr>
      </p:pic>
      <p:pic>
        <p:nvPicPr>
          <p:cNvPr id="7" name="Picture 6">
            <a:extLst>
              <a:ext uri="{FF2B5EF4-FFF2-40B4-BE49-F238E27FC236}">
                <a16:creationId xmlns:a16="http://schemas.microsoft.com/office/drawing/2014/main" id="{1AE5FBB3-8735-4C4F-AF8D-F0B90538E2ED}"/>
              </a:ext>
            </a:extLst>
          </p:cNvPr>
          <p:cNvPicPr>
            <a:picLocks noChangeAspect="1"/>
          </p:cNvPicPr>
          <p:nvPr/>
        </p:nvPicPr>
        <p:blipFill>
          <a:blip r:embed="rId3"/>
          <a:stretch>
            <a:fillRect/>
          </a:stretch>
        </p:blipFill>
        <p:spPr>
          <a:xfrm>
            <a:off x="2266973" y="2591997"/>
            <a:ext cx="3639058" cy="428685"/>
          </a:xfrm>
          <a:prstGeom prst="rect">
            <a:avLst/>
          </a:prstGeom>
        </p:spPr>
      </p:pic>
      <p:pic>
        <p:nvPicPr>
          <p:cNvPr id="9" name="Picture 8">
            <a:extLst>
              <a:ext uri="{FF2B5EF4-FFF2-40B4-BE49-F238E27FC236}">
                <a16:creationId xmlns:a16="http://schemas.microsoft.com/office/drawing/2014/main" id="{870C548F-1DDC-4A9F-9D52-F5F2C3E22785}"/>
              </a:ext>
            </a:extLst>
          </p:cNvPr>
          <p:cNvPicPr>
            <a:picLocks noChangeAspect="1"/>
          </p:cNvPicPr>
          <p:nvPr/>
        </p:nvPicPr>
        <p:blipFill>
          <a:blip r:embed="rId4"/>
          <a:stretch>
            <a:fillRect/>
          </a:stretch>
        </p:blipFill>
        <p:spPr>
          <a:xfrm>
            <a:off x="2472065" y="3239053"/>
            <a:ext cx="3057952" cy="447737"/>
          </a:xfrm>
          <a:prstGeom prst="rect">
            <a:avLst/>
          </a:prstGeom>
        </p:spPr>
      </p:pic>
    </p:spTree>
    <p:extLst>
      <p:ext uri="{BB962C8B-B14F-4D97-AF65-F5344CB8AC3E}">
        <p14:creationId xmlns:p14="http://schemas.microsoft.com/office/powerpoint/2010/main" val="302857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39CEC-A6DC-41E2-BE74-F032E111F14E}"/>
              </a:ext>
            </a:extLst>
          </p:cNvPr>
          <p:cNvPicPr>
            <a:picLocks noChangeAspect="1"/>
          </p:cNvPicPr>
          <p:nvPr/>
        </p:nvPicPr>
        <p:blipFill>
          <a:blip r:embed="rId2"/>
          <a:stretch>
            <a:fillRect/>
          </a:stretch>
        </p:blipFill>
        <p:spPr>
          <a:xfrm>
            <a:off x="1468148" y="395307"/>
            <a:ext cx="5468113" cy="3734321"/>
          </a:xfrm>
          <a:prstGeom prst="rect">
            <a:avLst/>
          </a:prstGeom>
        </p:spPr>
      </p:pic>
      <p:sp>
        <p:nvSpPr>
          <p:cNvPr id="6" name="TextBox 5">
            <a:extLst>
              <a:ext uri="{FF2B5EF4-FFF2-40B4-BE49-F238E27FC236}">
                <a16:creationId xmlns:a16="http://schemas.microsoft.com/office/drawing/2014/main" id="{9362D2F2-DEA8-474A-BBBC-246F5CDB40A3}"/>
              </a:ext>
            </a:extLst>
          </p:cNvPr>
          <p:cNvSpPr txBox="1"/>
          <p:nvPr/>
        </p:nvSpPr>
        <p:spPr>
          <a:xfrm>
            <a:off x="1613647" y="4242547"/>
            <a:ext cx="5468113" cy="307777"/>
          </a:xfrm>
          <a:prstGeom prst="rect">
            <a:avLst/>
          </a:prstGeom>
          <a:noFill/>
        </p:spPr>
        <p:txBody>
          <a:bodyPr wrap="square" rtlCol="0">
            <a:spAutoFit/>
          </a:bodyPr>
          <a:lstStyle/>
          <a:p>
            <a:r>
              <a:rPr lang="en-IN" dirty="0"/>
              <a:t>Phonon dispersion relation calculated by using the </a:t>
            </a:r>
            <a:r>
              <a:rPr lang="en-IN" dirty="0" err="1"/>
              <a:t>phon</a:t>
            </a:r>
            <a:r>
              <a:rPr lang="en-IN" dirty="0"/>
              <a:t> of Al</a:t>
            </a:r>
          </a:p>
        </p:txBody>
      </p:sp>
    </p:spTree>
    <p:extLst>
      <p:ext uri="{BB962C8B-B14F-4D97-AF65-F5344CB8AC3E}">
        <p14:creationId xmlns:p14="http://schemas.microsoft.com/office/powerpoint/2010/main" val="336429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3A9FB-DC75-4993-9103-B58A883D7F71}"/>
              </a:ext>
            </a:extLst>
          </p:cNvPr>
          <p:cNvPicPr>
            <a:picLocks noChangeAspect="1"/>
          </p:cNvPicPr>
          <p:nvPr/>
        </p:nvPicPr>
        <p:blipFill>
          <a:blip r:embed="rId2"/>
          <a:stretch>
            <a:fillRect/>
          </a:stretch>
        </p:blipFill>
        <p:spPr>
          <a:xfrm>
            <a:off x="1372870" y="309586"/>
            <a:ext cx="5887272" cy="3677163"/>
          </a:xfrm>
          <a:prstGeom prst="rect">
            <a:avLst/>
          </a:prstGeom>
        </p:spPr>
      </p:pic>
      <p:sp>
        <p:nvSpPr>
          <p:cNvPr id="6" name="TextBox 5">
            <a:extLst>
              <a:ext uri="{FF2B5EF4-FFF2-40B4-BE49-F238E27FC236}">
                <a16:creationId xmlns:a16="http://schemas.microsoft.com/office/drawing/2014/main" id="{301C5EEC-EA5C-4573-884D-797B3E9203E6}"/>
              </a:ext>
            </a:extLst>
          </p:cNvPr>
          <p:cNvSpPr txBox="1"/>
          <p:nvPr/>
        </p:nvSpPr>
        <p:spPr>
          <a:xfrm>
            <a:off x="3314699" y="4155141"/>
            <a:ext cx="3637429" cy="307777"/>
          </a:xfrm>
          <a:prstGeom prst="rect">
            <a:avLst/>
          </a:prstGeom>
          <a:noFill/>
        </p:spPr>
        <p:txBody>
          <a:bodyPr wrap="square" rtlCol="0">
            <a:spAutoFit/>
          </a:bodyPr>
          <a:lstStyle/>
          <a:p>
            <a:r>
              <a:rPr lang="en-US" b="0" i="0" dirty="0">
                <a:solidFill>
                  <a:srgbClr val="2E2E2E"/>
                </a:solidFill>
                <a:effectLst/>
                <a:latin typeface="NexusSerif"/>
              </a:rPr>
              <a:t>Phonon dispersions of MgO</a:t>
            </a:r>
            <a:endParaRPr lang="en-IN" dirty="0"/>
          </a:p>
        </p:txBody>
      </p:sp>
    </p:spTree>
    <p:extLst>
      <p:ext uri="{BB962C8B-B14F-4D97-AF65-F5344CB8AC3E}">
        <p14:creationId xmlns:p14="http://schemas.microsoft.com/office/powerpoint/2010/main" val="326861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40440" y="286100"/>
            <a:ext cx="7484409" cy="930859"/>
          </a:xfrm>
        </p:spPr>
        <p:txBody>
          <a:bodyPr>
            <a:normAutofit/>
          </a:bodyPr>
          <a:lstStyle/>
          <a:p>
            <a:pPr lvl="0" algn="ctr"/>
            <a:r>
              <a:rPr lang="en-IN" sz="4800" dirty="0"/>
              <a:t>Contents</a:t>
            </a:r>
          </a:p>
        </p:txBody>
      </p:sp>
      <p:sp>
        <p:nvSpPr>
          <p:cNvPr id="135" name="Google Shape;135;p14"/>
          <p:cNvSpPr txBox="1">
            <a:spLocks noGrp="1"/>
          </p:cNvSpPr>
          <p:nvPr>
            <p:ph type="body" idx="1"/>
          </p:nvPr>
        </p:nvSpPr>
        <p:spPr>
          <a:xfrm>
            <a:off x="819150" y="1526241"/>
            <a:ext cx="7505700" cy="3267635"/>
          </a:xfrm>
        </p:spPr>
        <p:txBody>
          <a:bodyPr numCol="2">
            <a:normAutofit lnSpcReduction="10000"/>
          </a:bodyPr>
          <a:lstStyle/>
          <a:p>
            <a:r>
              <a:rPr lang="en-US" sz="1800" dirty="0">
                <a:latin typeface="Calibri" panose="020F0502020204030204" pitchFamily="34" charset="0"/>
                <a:cs typeface="Calibri" panose="020F0502020204030204" pitchFamily="34" charset="0"/>
              </a:rPr>
              <a:t>Vesta Software</a:t>
            </a:r>
          </a:p>
          <a:p>
            <a:r>
              <a:rPr lang="en-US" sz="1800" dirty="0">
                <a:latin typeface="Calibri" panose="020F0502020204030204" pitchFamily="34" charset="0"/>
                <a:cs typeface="Calibri" panose="020F0502020204030204" pitchFamily="34" charset="0"/>
              </a:rPr>
              <a:t>Work done using vesta</a:t>
            </a:r>
          </a:p>
          <a:p>
            <a:pPr lvl="0"/>
            <a:r>
              <a:rPr lang="en-US" sz="1800" dirty="0">
                <a:latin typeface="Calibri" panose="020F0502020204030204" pitchFamily="34" charset="0"/>
                <a:cs typeface="Calibri" panose="020F0502020204030204" pitchFamily="34" charset="0"/>
              </a:rPr>
              <a:t>What is lattice Dynamics</a:t>
            </a:r>
          </a:p>
          <a:p>
            <a:pPr lvl="0"/>
            <a:r>
              <a:rPr lang="en-US" sz="1800" dirty="0">
                <a:latin typeface="Calibri" panose="020F0502020204030204" pitchFamily="34" charset="0"/>
                <a:cs typeface="Calibri" panose="020F0502020204030204" pitchFamily="34" charset="0"/>
              </a:rPr>
              <a:t>Lattice Vibrations</a:t>
            </a:r>
          </a:p>
          <a:p>
            <a:pPr lvl="0"/>
            <a:r>
              <a:rPr lang="en-US" sz="1800" dirty="0">
                <a:latin typeface="Calibri" panose="020F0502020204030204" pitchFamily="34" charset="0"/>
                <a:cs typeface="Calibri" panose="020F0502020204030204" pitchFamily="34" charset="0"/>
              </a:rPr>
              <a:t>Phonons</a:t>
            </a:r>
          </a:p>
          <a:p>
            <a:pPr lvl="0"/>
            <a:r>
              <a:rPr lang="en-US" sz="1800" dirty="0">
                <a:latin typeface="Calibri" panose="020F0502020204030204" pitchFamily="34" charset="0"/>
                <a:cs typeface="Calibri" panose="020F0502020204030204" pitchFamily="34" charset="0"/>
              </a:rPr>
              <a:t>Phonon Dispersion Relation</a:t>
            </a:r>
          </a:p>
          <a:p>
            <a:r>
              <a:rPr lang="en-US" sz="1800" dirty="0">
                <a:latin typeface="Calibri" panose="020F0502020204030204" pitchFamily="34" charset="0"/>
                <a:cs typeface="Calibri" panose="020F0502020204030204" pitchFamily="34" charset="0"/>
              </a:rPr>
              <a:t>Force Constants</a:t>
            </a:r>
          </a:p>
          <a:p>
            <a:pPr lvl="0"/>
            <a:r>
              <a:rPr lang="en-US" sz="1800" dirty="0">
                <a:latin typeface="Calibri" panose="020F0502020204030204" pitchFamily="34" charset="0"/>
                <a:cs typeface="Calibri" panose="020F0502020204030204" pitchFamily="34" charset="0"/>
              </a:rPr>
              <a:t>2-nd Order force Constants</a:t>
            </a:r>
          </a:p>
          <a:p>
            <a:pPr lvl="0"/>
            <a:r>
              <a:rPr lang="en-US" sz="1800" dirty="0">
                <a:latin typeface="Calibri" panose="020F0502020204030204" pitchFamily="34" charset="0"/>
                <a:cs typeface="Calibri" panose="020F0502020204030204" pitchFamily="34" charset="0"/>
              </a:rPr>
              <a:t>Hamonic Approximation</a:t>
            </a:r>
          </a:p>
          <a:p>
            <a:pPr marL="146050" lvl="0" indent="0">
              <a:buNone/>
            </a:pPr>
            <a:endParaRPr lang="en-US" sz="1800" dirty="0">
              <a:latin typeface="Calibri" panose="020F0502020204030204" pitchFamily="34" charset="0"/>
              <a:cs typeface="Calibri" panose="020F0502020204030204" pitchFamily="34" charset="0"/>
            </a:endParaRPr>
          </a:p>
          <a:p>
            <a:pPr lvl="0"/>
            <a:endParaRPr lang="en-US" sz="1800" dirty="0">
              <a:latin typeface="Calibri" panose="020F0502020204030204" pitchFamily="34" charset="0"/>
              <a:cs typeface="Calibri" panose="020F0502020204030204" pitchFamily="34" charset="0"/>
            </a:endParaRPr>
          </a:p>
          <a:p>
            <a:pPr lvl="0"/>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PHON:</a:t>
            </a:r>
            <a:r>
              <a:rPr lang="en-US" sz="1800" b="0" i="0" dirty="0">
                <a:solidFill>
                  <a:schemeClr val="bg1"/>
                </a:solidFill>
                <a:effectLst/>
                <a:latin typeface="Calibri" panose="020F0502020204030204" pitchFamily="34" charset="0"/>
                <a:cs typeface="Calibri" panose="020F0502020204030204" pitchFamily="34" charset="0"/>
              </a:rPr>
              <a:t> </a:t>
            </a:r>
            <a:r>
              <a:rPr lang="en-US" sz="1800" b="0" i="0" dirty="0">
                <a:solidFill>
                  <a:schemeClr val="tx2">
                    <a:lumMod val="10000"/>
                  </a:schemeClr>
                </a:solidFill>
                <a:effectLst/>
                <a:latin typeface="Calibri" panose="020F0502020204030204" pitchFamily="34" charset="0"/>
                <a:cs typeface="Calibri" panose="020F0502020204030204" pitchFamily="34" charset="0"/>
              </a:rPr>
              <a:t>A program to calculate phonons using the small displacement method</a:t>
            </a:r>
            <a:endParaRPr lang="en-US" sz="1800" dirty="0">
              <a:latin typeface="Calibri" panose="020F0502020204030204" pitchFamily="34" charset="0"/>
              <a:cs typeface="Calibri" panose="020F0502020204030204" pitchFamily="34" charset="0"/>
            </a:endParaRPr>
          </a:p>
          <a:p>
            <a:pPr lvl="0"/>
            <a:r>
              <a:rPr lang="en-US" sz="1800" dirty="0">
                <a:latin typeface="Calibri" panose="020F0502020204030204" pitchFamily="34" charset="0"/>
                <a:cs typeface="Calibri" panose="020F0502020204030204" pitchFamily="34" charset="0"/>
              </a:rPr>
              <a:t>Theoretical Aspect of the program</a:t>
            </a:r>
          </a:p>
          <a:p>
            <a:pPr lvl="0"/>
            <a:r>
              <a:rPr lang="en-US" sz="1800" dirty="0">
                <a:latin typeface="Calibri" panose="020F0502020204030204" pitchFamily="34" charset="0"/>
                <a:cs typeface="Calibri" panose="020F0502020204030204" pitchFamily="34" charset="0"/>
              </a:rPr>
              <a:t>Basic Linux Commands</a:t>
            </a:r>
          </a:p>
          <a:p>
            <a:pPr lvl="0"/>
            <a:r>
              <a:rPr lang="en-US" sz="1800" dirty="0">
                <a:latin typeface="Calibri" panose="020F0502020204030204" pitchFamily="34" charset="0"/>
                <a:cs typeface="Calibri" panose="020F0502020204030204" pitchFamily="34" charset="0"/>
              </a:rPr>
              <a:t>Exercise to find optimal lattice parameter using Linux</a:t>
            </a:r>
          </a:p>
          <a:p>
            <a:pPr lvl="0"/>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632CF2-D3E1-417B-97CA-22D65217289B}"/>
              </a:ext>
            </a:extLst>
          </p:cNvPr>
          <p:cNvSpPr>
            <a:spLocks noGrp="1"/>
          </p:cNvSpPr>
          <p:nvPr>
            <p:ph type="body" idx="1"/>
          </p:nvPr>
        </p:nvSpPr>
        <p:spPr>
          <a:xfrm>
            <a:off x="819150" y="1322900"/>
            <a:ext cx="7505700" cy="3115825"/>
          </a:xfrm>
        </p:spPr>
        <p:txBody>
          <a:bodyPr>
            <a:normAutofit/>
          </a:bodyPr>
          <a:lstStyle/>
          <a:p>
            <a:r>
              <a:rPr lang="en-IN" sz="1600" dirty="0">
                <a:latin typeface="+mn-lt"/>
              </a:rPr>
              <a:t>In order to calculate the energy we assume that the potentials are treated as the harmonic potentials, this assumptions is valid as long as the atoms remain close to equilibrium position.</a:t>
            </a:r>
          </a:p>
          <a:p>
            <a:endParaRPr lang="en-IN" sz="1600" dirty="0">
              <a:latin typeface="+mn-lt"/>
            </a:endParaRPr>
          </a:p>
          <a:p>
            <a:r>
              <a:rPr lang="en-IN" sz="1600" dirty="0">
                <a:latin typeface="+mn-lt"/>
              </a:rPr>
              <a:t>The expression for potential is obtained by using the Taylor's expansion and we found that the potential is proportional to displacement square and gives the quadratic term.</a:t>
            </a:r>
          </a:p>
          <a:p>
            <a:endParaRPr lang="en-IN" sz="1600" dirty="0">
              <a:latin typeface="+mn-lt"/>
            </a:endParaRPr>
          </a:p>
          <a:p>
            <a:r>
              <a:rPr lang="en-IN" sz="1600" dirty="0">
                <a:latin typeface="+mn-lt"/>
              </a:rPr>
              <a:t>Higher order terms are neglected as we as assuming the displacement about there mean position to be less. </a:t>
            </a:r>
          </a:p>
        </p:txBody>
      </p:sp>
      <p:pic>
        <p:nvPicPr>
          <p:cNvPr id="4" name="Picture 3">
            <a:extLst>
              <a:ext uri="{FF2B5EF4-FFF2-40B4-BE49-F238E27FC236}">
                <a16:creationId xmlns:a16="http://schemas.microsoft.com/office/drawing/2014/main" id="{F29DE1DD-E465-4972-906F-A77D41F53A4D}"/>
              </a:ext>
            </a:extLst>
          </p:cNvPr>
          <p:cNvPicPr>
            <a:picLocks noChangeAspect="1"/>
          </p:cNvPicPr>
          <p:nvPr/>
        </p:nvPicPr>
        <p:blipFill>
          <a:blip r:embed="rId2"/>
          <a:stretch>
            <a:fillRect/>
          </a:stretch>
        </p:blipFill>
        <p:spPr>
          <a:xfrm>
            <a:off x="1499347" y="581328"/>
            <a:ext cx="5715001" cy="755020"/>
          </a:xfrm>
          <a:prstGeom prst="rect">
            <a:avLst/>
          </a:prstGeom>
        </p:spPr>
      </p:pic>
    </p:spTree>
    <p:extLst>
      <p:ext uri="{BB962C8B-B14F-4D97-AF65-F5344CB8AC3E}">
        <p14:creationId xmlns:p14="http://schemas.microsoft.com/office/powerpoint/2010/main" val="147055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DD81-C978-40EE-B97E-B4AF41AFA8A5}"/>
              </a:ext>
            </a:extLst>
          </p:cNvPr>
          <p:cNvSpPr>
            <a:spLocks noGrp="1"/>
          </p:cNvSpPr>
          <p:nvPr>
            <p:ph type="title"/>
          </p:nvPr>
        </p:nvSpPr>
        <p:spPr>
          <a:xfrm>
            <a:off x="725021" y="395124"/>
            <a:ext cx="7505700" cy="954600"/>
          </a:xfrm>
        </p:spPr>
        <p:txBody>
          <a:bodyPr/>
          <a:lstStyle/>
          <a:p>
            <a:r>
              <a:rPr lang="en-IN" dirty="0"/>
              <a:t>Understanding the expression in depth</a:t>
            </a:r>
          </a:p>
        </p:txBody>
      </p:sp>
      <p:sp>
        <p:nvSpPr>
          <p:cNvPr id="3" name="Text Placeholder 2">
            <a:extLst>
              <a:ext uri="{FF2B5EF4-FFF2-40B4-BE49-F238E27FC236}">
                <a16:creationId xmlns:a16="http://schemas.microsoft.com/office/drawing/2014/main" id="{2F38FECA-3DDD-4302-B878-B29DCF2D12B5}"/>
              </a:ext>
            </a:extLst>
          </p:cNvPr>
          <p:cNvSpPr>
            <a:spLocks noGrp="1"/>
          </p:cNvSpPr>
          <p:nvPr>
            <p:ph type="body" idx="1"/>
          </p:nvPr>
        </p:nvSpPr>
        <p:spPr>
          <a:xfrm>
            <a:off x="819150" y="1203512"/>
            <a:ext cx="7505700" cy="3235213"/>
          </a:xfrm>
        </p:spPr>
        <p:txBody>
          <a:bodyPr>
            <a:normAutofit/>
          </a:bodyPr>
          <a:lstStyle/>
          <a:p>
            <a:r>
              <a:rPr lang="en-US" sz="1600" b="0" i="0" dirty="0">
                <a:solidFill>
                  <a:srgbClr val="000000"/>
                </a:solidFill>
                <a:effectLst/>
                <a:latin typeface="+mn-lt"/>
              </a:rPr>
              <a:t>Consider a solid consisting of  N atoms, </a:t>
            </a:r>
            <a:r>
              <a:rPr lang="en-IN" sz="1600" b="0" i="0" dirty="0">
                <a:solidFill>
                  <a:srgbClr val="000000"/>
                </a:solidFill>
                <a:effectLst/>
                <a:latin typeface="+mn-lt"/>
              </a:rPr>
              <a:t>each of mass mi,  with position                             The equilibrium position is         </a:t>
            </a:r>
            <a:r>
              <a:rPr lang="en-US" sz="1600" b="0" i="0" dirty="0">
                <a:solidFill>
                  <a:srgbClr val="000000"/>
                </a:solidFill>
                <a:effectLst/>
                <a:latin typeface="+mn-lt"/>
              </a:rPr>
              <a:t>Each atom can vibrate about its equilibrium position. The displacement from the equilibrium position</a:t>
            </a:r>
          </a:p>
          <a:p>
            <a:endParaRPr lang="en-US" sz="1600" dirty="0">
              <a:solidFill>
                <a:srgbClr val="000000"/>
              </a:solidFill>
              <a:latin typeface="+mn-lt"/>
            </a:endParaRPr>
          </a:p>
          <a:p>
            <a:r>
              <a:rPr lang="en-US" sz="1600" b="0" i="0" dirty="0">
                <a:solidFill>
                  <a:srgbClr val="000000"/>
                </a:solidFill>
                <a:effectLst/>
                <a:latin typeface="+mn-lt"/>
              </a:rPr>
              <a:t>Since the displacements are small, we can expand the potential energy                               </a:t>
            </a:r>
            <a:r>
              <a:rPr lang="en-US" sz="1600" b="0" i="0" dirty="0" err="1">
                <a:solidFill>
                  <a:srgbClr val="000000"/>
                </a:solidFill>
                <a:effectLst/>
                <a:latin typeface="+mn-lt"/>
              </a:rPr>
              <a:t>taylor’s</a:t>
            </a:r>
            <a:r>
              <a:rPr lang="en-US" sz="1600" b="0" i="0" dirty="0">
                <a:solidFill>
                  <a:srgbClr val="000000"/>
                </a:solidFill>
                <a:effectLst/>
                <a:latin typeface="+mn-lt"/>
              </a:rPr>
              <a:t> series</a:t>
            </a:r>
            <a:r>
              <a:rPr lang="en-IN" sz="1600" b="0" i="0" dirty="0">
                <a:solidFill>
                  <a:srgbClr val="000000"/>
                </a:solidFill>
                <a:effectLst/>
                <a:latin typeface="+mn-lt"/>
              </a:rPr>
              <a:t> </a:t>
            </a:r>
            <a:endParaRPr lang="en-IN" sz="1600" dirty="0">
              <a:latin typeface="+mn-lt"/>
            </a:endParaRPr>
          </a:p>
        </p:txBody>
      </p:sp>
      <p:pic>
        <p:nvPicPr>
          <p:cNvPr id="5" name="Picture 4">
            <a:extLst>
              <a:ext uri="{FF2B5EF4-FFF2-40B4-BE49-F238E27FC236}">
                <a16:creationId xmlns:a16="http://schemas.microsoft.com/office/drawing/2014/main" id="{E50EC4F2-3F70-4A48-92C5-2A09B6E2291C}"/>
              </a:ext>
            </a:extLst>
          </p:cNvPr>
          <p:cNvPicPr>
            <a:picLocks noChangeAspect="1"/>
          </p:cNvPicPr>
          <p:nvPr/>
        </p:nvPicPr>
        <p:blipFill>
          <a:blip r:embed="rId2"/>
          <a:stretch>
            <a:fillRect/>
          </a:stretch>
        </p:blipFill>
        <p:spPr>
          <a:xfrm>
            <a:off x="2152057" y="1567668"/>
            <a:ext cx="1505543" cy="316868"/>
          </a:xfrm>
          <a:prstGeom prst="rect">
            <a:avLst/>
          </a:prstGeom>
        </p:spPr>
      </p:pic>
      <p:sp>
        <p:nvSpPr>
          <p:cNvPr id="6" name="AutoShape 2" descr="${\bf r}_i^{(o)}$">
            <a:extLst>
              <a:ext uri="{FF2B5EF4-FFF2-40B4-BE49-F238E27FC236}">
                <a16:creationId xmlns:a16="http://schemas.microsoft.com/office/drawing/2014/main" id="{585F5D7C-211C-4B04-B483-9F0ECD8FFEF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58632BA-89E2-4ED4-BBC6-A4A4E41A15A0}"/>
              </a:ext>
            </a:extLst>
          </p:cNvPr>
          <p:cNvPicPr>
            <a:picLocks noChangeAspect="1"/>
          </p:cNvPicPr>
          <p:nvPr/>
        </p:nvPicPr>
        <p:blipFill>
          <a:blip r:embed="rId3"/>
          <a:stretch>
            <a:fillRect/>
          </a:stretch>
        </p:blipFill>
        <p:spPr>
          <a:xfrm>
            <a:off x="6149063" y="1503483"/>
            <a:ext cx="362001" cy="381053"/>
          </a:xfrm>
          <a:prstGeom prst="rect">
            <a:avLst/>
          </a:prstGeom>
        </p:spPr>
      </p:pic>
      <p:pic>
        <p:nvPicPr>
          <p:cNvPr id="10" name="Picture 9">
            <a:extLst>
              <a:ext uri="{FF2B5EF4-FFF2-40B4-BE49-F238E27FC236}">
                <a16:creationId xmlns:a16="http://schemas.microsoft.com/office/drawing/2014/main" id="{CDD18171-D416-45EE-AE52-27B4AAC5C5BA}"/>
              </a:ext>
            </a:extLst>
          </p:cNvPr>
          <p:cNvPicPr>
            <a:picLocks noChangeAspect="1"/>
          </p:cNvPicPr>
          <p:nvPr/>
        </p:nvPicPr>
        <p:blipFill>
          <a:blip r:embed="rId4"/>
          <a:stretch>
            <a:fillRect/>
          </a:stretch>
        </p:blipFill>
        <p:spPr>
          <a:xfrm>
            <a:off x="2167057" y="2143065"/>
            <a:ext cx="4163006" cy="428685"/>
          </a:xfrm>
          <a:prstGeom prst="rect">
            <a:avLst/>
          </a:prstGeom>
        </p:spPr>
      </p:pic>
      <p:pic>
        <p:nvPicPr>
          <p:cNvPr id="12" name="Picture 11">
            <a:extLst>
              <a:ext uri="{FF2B5EF4-FFF2-40B4-BE49-F238E27FC236}">
                <a16:creationId xmlns:a16="http://schemas.microsoft.com/office/drawing/2014/main" id="{F39D6593-4658-4A6A-A749-2E3980C01AFF}"/>
              </a:ext>
            </a:extLst>
          </p:cNvPr>
          <p:cNvPicPr>
            <a:picLocks noChangeAspect="1"/>
          </p:cNvPicPr>
          <p:nvPr/>
        </p:nvPicPr>
        <p:blipFill>
          <a:blip r:embed="rId5"/>
          <a:stretch>
            <a:fillRect/>
          </a:stretch>
        </p:blipFill>
        <p:spPr>
          <a:xfrm>
            <a:off x="7807138" y="2724150"/>
            <a:ext cx="1035423" cy="316868"/>
          </a:xfrm>
          <a:prstGeom prst="rect">
            <a:avLst/>
          </a:prstGeom>
        </p:spPr>
      </p:pic>
      <p:pic>
        <p:nvPicPr>
          <p:cNvPr id="14" name="Picture 13">
            <a:extLst>
              <a:ext uri="{FF2B5EF4-FFF2-40B4-BE49-F238E27FC236}">
                <a16:creationId xmlns:a16="http://schemas.microsoft.com/office/drawing/2014/main" id="{BA5C783A-9008-4978-9323-65CF304A9900}"/>
              </a:ext>
            </a:extLst>
          </p:cNvPr>
          <p:cNvPicPr>
            <a:picLocks noChangeAspect="1"/>
          </p:cNvPicPr>
          <p:nvPr/>
        </p:nvPicPr>
        <p:blipFill>
          <a:blip r:embed="rId6"/>
          <a:stretch>
            <a:fillRect/>
          </a:stretch>
        </p:blipFill>
        <p:spPr>
          <a:xfrm>
            <a:off x="1881761" y="3444579"/>
            <a:ext cx="5925377" cy="781159"/>
          </a:xfrm>
          <a:prstGeom prst="rect">
            <a:avLst/>
          </a:prstGeom>
        </p:spPr>
      </p:pic>
      <p:pic>
        <p:nvPicPr>
          <p:cNvPr id="15" name="Picture 14">
            <a:extLst>
              <a:ext uri="{FF2B5EF4-FFF2-40B4-BE49-F238E27FC236}">
                <a16:creationId xmlns:a16="http://schemas.microsoft.com/office/drawing/2014/main" id="{F5B820D6-BFDA-473F-82DE-9E5FAE88C379}"/>
              </a:ext>
            </a:extLst>
          </p:cNvPr>
          <p:cNvPicPr>
            <a:picLocks noChangeAspect="1"/>
          </p:cNvPicPr>
          <p:nvPr/>
        </p:nvPicPr>
        <p:blipFill>
          <a:blip r:embed="rId6"/>
          <a:stretch>
            <a:fillRect/>
          </a:stretch>
        </p:blipFill>
        <p:spPr>
          <a:xfrm>
            <a:off x="1881761" y="3380138"/>
            <a:ext cx="5925377" cy="781159"/>
          </a:xfrm>
          <a:prstGeom prst="rect">
            <a:avLst/>
          </a:prstGeom>
        </p:spPr>
      </p:pic>
    </p:spTree>
    <p:extLst>
      <p:ext uri="{BB962C8B-B14F-4D97-AF65-F5344CB8AC3E}">
        <p14:creationId xmlns:p14="http://schemas.microsoft.com/office/powerpoint/2010/main" val="260019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2BB439-BFC3-4605-8E99-FD33FEB8021F}"/>
              </a:ext>
            </a:extLst>
          </p:cNvPr>
          <p:cNvSpPr>
            <a:spLocks noGrp="1"/>
          </p:cNvSpPr>
          <p:nvPr>
            <p:ph type="body" idx="1"/>
          </p:nvPr>
        </p:nvSpPr>
        <p:spPr>
          <a:xfrm>
            <a:off x="819150" y="309563"/>
            <a:ext cx="7505700" cy="4129087"/>
          </a:xfrm>
        </p:spPr>
        <p:txBody>
          <a:bodyPr>
            <a:normAutofit/>
          </a:bodyPr>
          <a:lstStyle/>
          <a:p>
            <a:endParaRPr lang="en-IN" sz="1600" dirty="0">
              <a:latin typeface="+mn-lt"/>
            </a:endParaRPr>
          </a:p>
          <a:p>
            <a:endParaRPr lang="en-IN" sz="1600" dirty="0">
              <a:latin typeface="+mn-lt"/>
            </a:endParaRPr>
          </a:p>
          <a:p>
            <a:r>
              <a:rPr lang="en-IN" sz="1600" dirty="0">
                <a:latin typeface="+mn-lt"/>
              </a:rPr>
              <a:t>In the expression I and j go from 1 to n; and alpha and gamma go from 1 to 3.</a:t>
            </a:r>
          </a:p>
          <a:p>
            <a:r>
              <a:rPr lang="en-US" sz="1600" b="0" i="0" dirty="0">
                <a:solidFill>
                  <a:srgbClr val="000000"/>
                </a:solidFill>
                <a:effectLst/>
                <a:latin typeface="+mn-lt"/>
              </a:rPr>
              <a:t>The derivatives are evaluated at the equilibrium positions of atoms.</a:t>
            </a:r>
          </a:p>
          <a:p>
            <a:r>
              <a:rPr lang="en-IN" sz="1600" b="0" i="0" dirty="0">
                <a:solidFill>
                  <a:srgbClr val="000000"/>
                </a:solidFill>
                <a:effectLst/>
                <a:latin typeface="+mn-lt"/>
              </a:rPr>
              <a:t>The first term Vo </a:t>
            </a:r>
            <a:r>
              <a:rPr lang="en-US" sz="1600" b="0" i="0" dirty="0">
                <a:solidFill>
                  <a:srgbClr val="000000"/>
                </a:solidFill>
                <a:effectLst/>
                <a:latin typeface="+mn-lt"/>
              </a:rPr>
              <a:t>is the potential energy when the atoms are in their equilibrium configuration.</a:t>
            </a:r>
          </a:p>
          <a:p>
            <a:r>
              <a:rPr lang="en-US" sz="1600" dirty="0">
                <a:solidFill>
                  <a:srgbClr val="000000"/>
                </a:solidFill>
                <a:latin typeface="+mn-lt"/>
              </a:rPr>
              <a:t>Since Vo is the minimum value of V the first derivative must be equals to zero.</a:t>
            </a:r>
          </a:p>
          <a:p>
            <a:r>
              <a:rPr lang="en-US" sz="1600" b="0" i="0" dirty="0">
                <a:solidFill>
                  <a:srgbClr val="000000"/>
                </a:solidFill>
                <a:effectLst/>
                <a:latin typeface="+mn-lt"/>
              </a:rPr>
              <a:t>That is there is no force on any atom in the equilibrium configuration. So the first term in the Taylor series vanishes and we get the expression</a:t>
            </a:r>
          </a:p>
          <a:p>
            <a:endParaRPr lang="en-US" sz="1600" dirty="0">
              <a:solidFill>
                <a:srgbClr val="000000"/>
              </a:solidFill>
              <a:latin typeface="+mn-lt"/>
            </a:endParaRPr>
          </a:p>
          <a:p>
            <a:pPr marL="146050" indent="0">
              <a:buNone/>
            </a:pPr>
            <a:r>
              <a:rPr lang="en-US" sz="1600" dirty="0">
                <a:solidFill>
                  <a:srgbClr val="000000"/>
                </a:solidFill>
                <a:latin typeface="+mn-lt"/>
              </a:rPr>
              <a:t>             </a:t>
            </a:r>
          </a:p>
          <a:p>
            <a:pPr marL="146050" indent="0">
              <a:buNone/>
            </a:pPr>
            <a:r>
              <a:rPr lang="en-US" sz="1600" dirty="0">
                <a:solidFill>
                  <a:srgbClr val="000000"/>
                </a:solidFill>
                <a:latin typeface="+mn-lt"/>
              </a:rPr>
              <a:t>	 It can also be given as:</a:t>
            </a:r>
            <a:endParaRPr lang="en-IN" sz="1600" dirty="0">
              <a:latin typeface="+mn-lt"/>
            </a:endParaRPr>
          </a:p>
        </p:txBody>
      </p:sp>
      <p:pic>
        <p:nvPicPr>
          <p:cNvPr id="5" name="Picture 4">
            <a:extLst>
              <a:ext uri="{FF2B5EF4-FFF2-40B4-BE49-F238E27FC236}">
                <a16:creationId xmlns:a16="http://schemas.microsoft.com/office/drawing/2014/main" id="{4BED0FCF-2330-4BB9-803C-1FE12920FDDF}"/>
              </a:ext>
            </a:extLst>
          </p:cNvPr>
          <p:cNvPicPr>
            <a:picLocks noChangeAspect="1"/>
          </p:cNvPicPr>
          <p:nvPr/>
        </p:nvPicPr>
        <p:blipFill>
          <a:blip r:embed="rId2"/>
          <a:stretch>
            <a:fillRect/>
          </a:stretch>
        </p:blipFill>
        <p:spPr>
          <a:xfrm>
            <a:off x="2144805" y="309563"/>
            <a:ext cx="4747932" cy="532895"/>
          </a:xfrm>
          <a:prstGeom prst="rect">
            <a:avLst/>
          </a:prstGeom>
        </p:spPr>
      </p:pic>
      <p:pic>
        <p:nvPicPr>
          <p:cNvPr id="8" name="Picture 7">
            <a:extLst>
              <a:ext uri="{FF2B5EF4-FFF2-40B4-BE49-F238E27FC236}">
                <a16:creationId xmlns:a16="http://schemas.microsoft.com/office/drawing/2014/main" id="{65430B12-E68A-4D47-96F0-7083330E6000}"/>
              </a:ext>
            </a:extLst>
          </p:cNvPr>
          <p:cNvPicPr>
            <a:picLocks noChangeAspect="1"/>
          </p:cNvPicPr>
          <p:nvPr/>
        </p:nvPicPr>
        <p:blipFill>
          <a:blip r:embed="rId3"/>
          <a:stretch>
            <a:fillRect/>
          </a:stretch>
        </p:blipFill>
        <p:spPr>
          <a:xfrm>
            <a:off x="1900136" y="2571750"/>
            <a:ext cx="1457528" cy="333422"/>
          </a:xfrm>
          <a:prstGeom prst="rect">
            <a:avLst/>
          </a:prstGeom>
        </p:spPr>
      </p:pic>
      <p:pic>
        <p:nvPicPr>
          <p:cNvPr id="10" name="Picture 9">
            <a:extLst>
              <a:ext uri="{FF2B5EF4-FFF2-40B4-BE49-F238E27FC236}">
                <a16:creationId xmlns:a16="http://schemas.microsoft.com/office/drawing/2014/main" id="{9038F518-B36D-4011-8EE3-14AF881D5BBF}"/>
              </a:ext>
            </a:extLst>
          </p:cNvPr>
          <p:cNvPicPr>
            <a:picLocks noChangeAspect="1"/>
          </p:cNvPicPr>
          <p:nvPr/>
        </p:nvPicPr>
        <p:blipFill>
          <a:blip r:embed="rId4"/>
          <a:stretch>
            <a:fillRect/>
          </a:stretch>
        </p:blipFill>
        <p:spPr>
          <a:xfrm>
            <a:off x="4066410" y="3434551"/>
            <a:ext cx="2934109" cy="478543"/>
          </a:xfrm>
          <a:prstGeom prst="rect">
            <a:avLst/>
          </a:prstGeom>
        </p:spPr>
      </p:pic>
      <p:pic>
        <p:nvPicPr>
          <p:cNvPr id="12" name="Picture 11">
            <a:extLst>
              <a:ext uri="{FF2B5EF4-FFF2-40B4-BE49-F238E27FC236}">
                <a16:creationId xmlns:a16="http://schemas.microsoft.com/office/drawing/2014/main" id="{012E6302-E38D-465B-AED5-8CC8E87D71DC}"/>
              </a:ext>
            </a:extLst>
          </p:cNvPr>
          <p:cNvPicPr>
            <a:picLocks noChangeAspect="1"/>
          </p:cNvPicPr>
          <p:nvPr/>
        </p:nvPicPr>
        <p:blipFill>
          <a:blip r:embed="rId5"/>
          <a:stretch>
            <a:fillRect/>
          </a:stretch>
        </p:blipFill>
        <p:spPr>
          <a:xfrm>
            <a:off x="3108251" y="4435288"/>
            <a:ext cx="3734321" cy="371527"/>
          </a:xfrm>
          <a:prstGeom prst="rect">
            <a:avLst/>
          </a:prstGeom>
        </p:spPr>
      </p:pic>
    </p:spTree>
    <p:extLst>
      <p:ext uri="{BB962C8B-B14F-4D97-AF65-F5344CB8AC3E}">
        <p14:creationId xmlns:p14="http://schemas.microsoft.com/office/powerpoint/2010/main" val="368509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8C74-7C38-4946-A837-02A38F8B46DD}"/>
              </a:ext>
            </a:extLst>
          </p:cNvPr>
          <p:cNvSpPr>
            <a:spLocks noGrp="1"/>
          </p:cNvSpPr>
          <p:nvPr>
            <p:ph type="title"/>
          </p:nvPr>
        </p:nvSpPr>
        <p:spPr>
          <a:xfrm>
            <a:off x="819150" y="422018"/>
            <a:ext cx="7505700" cy="808388"/>
          </a:xfrm>
        </p:spPr>
        <p:txBody>
          <a:bodyPr/>
          <a:lstStyle/>
          <a:p>
            <a:pPr algn="ctr"/>
            <a:r>
              <a:rPr lang="en-IN" dirty="0"/>
              <a:t>Basic Linux Commands</a:t>
            </a:r>
          </a:p>
        </p:txBody>
      </p:sp>
      <p:pic>
        <p:nvPicPr>
          <p:cNvPr id="5" name="Picture 4">
            <a:extLst>
              <a:ext uri="{FF2B5EF4-FFF2-40B4-BE49-F238E27FC236}">
                <a16:creationId xmlns:a16="http://schemas.microsoft.com/office/drawing/2014/main" id="{9BF150EC-1753-4CDF-9235-1D9ED3BC465B}"/>
              </a:ext>
            </a:extLst>
          </p:cNvPr>
          <p:cNvPicPr>
            <a:picLocks noChangeAspect="1"/>
          </p:cNvPicPr>
          <p:nvPr/>
        </p:nvPicPr>
        <p:blipFill>
          <a:blip r:embed="rId2"/>
          <a:stretch>
            <a:fillRect/>
          </a:stretch>
        </p:blipFill>
        <p:spPr>
          <a:xfrm>
            <a:off x="1021080" y="1230406"/>
            <a:ext cx="7071360" cy="3615914"/>
          </a:xfrm>
          <a:prstGeom prst="rect">
            <a:avLst/>
          </a:prstGeom>
        </p:spPr>
      </p:pic>
    </p:spTree>
    <p:extLst>
      <p:ext uri="{BB962C8B-B14F-4D97-AF65-F5344CB8AC3E}">
        <p14:creationId xmlns:p14="http://schemas.microsoft.com/office/powerpoint/2010/main" val="403636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C9F5-2840-466D-B36C-745BB4F249C4}"/>
              </a:ext>
            </a:extLst>
          </p:cNvPr>
          <p:cNvSpPr>
            <a:spLocks noGrp="1"/>
          </p:cNvSpPr>
          <p:nvPr>
            <p:ph type="title"/>
          </p:nvPr>
        </p:nvSpPr>
        <p:spPr>
          <a:xfrm>
            <a:off x="819150" y="312200"/>
            <a:ext cx="7505700" cy="954600"/>
          </a:xfrm>
        </p:spPr>
        <p:txBody>
          <a:bodyPr>
            <a:normAutofit fontScale="90000"/>
          </a:bodyPr>
          <a:lstStyle/>
          <a:p>
            <a:pPr algn="ctr"/>
            <a:r>
              <a:rPr lang="en-IN" dirty="0"/>
              <a:t>Exercise to find the optimal lattice parameter using Linux</a:t>
            </a:r>
          </a:p>
        </p:txBody>
      </p:sp>
      <p:pic>
        <p:nvPicPr>
          <p:cNvPr id="5" name="Picture 4">
            <a:extLst>
              <a:ext uri="{FF2B5EF4-FFF2-40B4-BE49-F238E27FC236}">
                <a16:creationId xmlns:a16="http://schemas.microsoft.com/office/drawing/2014/main" id="{81FF607D-484A-4438-AB15-DD2B2782B8A5}"/>
              </a:ext>
            </a:extLst>
          </p:cNvPr>
          <p:cNvPicPr>
            <a:picLocks noChangeAspect="1"/>
          </p:cNvPicPr>
          <p:nvPr/>
        </p:nvPicPr>
        <p:blipFill>
          <a:blip r:embed="rId2"/>
          <a:stretch>
            <a:fillRect/>
          </a:stretch>
        </p:blipFill>
        <p:spPr>
          <a:xfrm>
            <a:off x="3832860" y="1347752"/>
            <a:ext cx="4914900" cy="3108093"/>
          </a:xfrm>
          <a:prstGeom prst="rect">
            <a:avLst/>
          </a:prstGeom>
        </p:spPr>
      </p:pic>
      <p:pic>
        <p:nvPicPr>
          <p:cNvPr id="7" name="Picture 6">
            <a:extLst>
              <a:ext uri="{FF2B5EF4-FFF2-40B4-BE49-F238E27FC236}">
                <a16:creationId xmlns:a16="http://schemas.microsoft.com/office/drawing/2014/main" id="{DB64D423-6423-48F2-817F-04417BAB9569}"/>
              </a:ext>
            </a:extLst>
          </p:cNvPr>
          <p:cNvPicPr>
            <a:picLocks noChangeAspect="1"/>
          </p:cNvPicPr>
          <p:nvPr/>
        </p:nvPicPr>
        <p:blipFill>
          <a:blip r:embed="rId3"/>
          <a:stretch>
            <a:fillRect/>
          </a:stretch>
        </p:blipFill>
        <p:spPr>
          <a:xfrm>
            <a:off x="233952" y="1347752"/>
            <a:ext cx="3454128" cy="3105225"/>
          </a:xfrm>
          <a:prstGeom prst="rect">
            <a:avLst/>
          </a:prstGeom>
        </p:spPr>
      </p:pic>
    </p:spTree>
    <p:extLst>
      <p:ext uri="{BB962C8B-B14F-4D97-AF65-F5344CB8AC3E}">
        <p14:creationId xmlns:p14="http://schemas.microsoft.com/office/powerpoint/2010/main" val="3870423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p24">
            <a:extLst>
              <a:ext uri="{FF2B5EF4-FFF2-40B4-BE49-F238E27FC236}">
                <a16:creationId xmlns:a16="http://schemas.microsoft.com/office/drawing/2014/main" id="{E12B786D-987F-448B-95F9-D73EE20C0A3A}"/>
              </a:ext>
            </a:extLst>
          </p:cNvPr>
          <p:cNvSpPr txBox="1">
            <a:spLocks noGrp="1"/>
          </p:cNvSpPr>
          <p:nvPr>
            <p:ph type="body" idx="1"/>
          </p:nvPr>
        </p:nvSpPr>
        <p:spPr>
          <a:xfrm>
            <a:off x="819150" y="731519"/>
            <a:ext cx="7505700" cy="370713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dirty="0"/>
              <a:t> </a:t>
            </a:r>
            <a:endParaRPr sz="3300" dirty="0"/>
          </a:p>
          <a:p>
            <a:pPr marL="0" lvl="0" indent="0" algn="ctr" rtl="0">
              <a:spcBef>
                <a:spcPts val="1200"/>
              </a:spcBef>
              <a:spcAft>
                <a:spcPts val="1200"/>
              </a:spcAft>
              <a:buNone/>
            </a:pPr>
            <a:r>
              <a:rPr lang="en" sz="8000" dirty="0"/>
              <a:t>Thank You</a:t>
            </a:r>
            <a:endParaRPr sz="8000" dirty="0"/>
          </a:p>
        </p:txBody>
      </p:sp>
    </p:spTree>
    <p:extLst>
      <p:ext uri="{BB962C8B-B14F-4D97-AF65-F5344CB8AC3E}">
        <p14:creationId xmlns:p14="http://schemas.microsoft.com/office/powerpoint/2010/main" val="397588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ED45-EDA5-43C1-8654-E51E25CA57D3}"/>
              </a:ext>
            </a:extLst>
          </p:cNvPr>
          <p:cNvSpPr>
            <a:spLocks noGrp="1"/>
          </p:cNvSpPr>
          <p:nvPr>
            <p:ph type="title"/>
          </p:nvPr>
        </p:nvSpPr>
        <p:spPr>
          <a:xfrm>
            <a:off x="819150" y="294271"/>
            <a:ext cx="7505700" cy="727705"/>
          </a:xfrm>
        </p:spPr>
        <p:txBody>
          <a:bodyPr>
            <a:normAutofit fontScale="90000"/>
          </a:bodyPr>
          <a:lstStyle/>
          <a:p>
            <a:pPr algn="ctr"/>
            <a:r>
              <a:rPr lang="en-IN" sz="4000" dirty="0"/>
              <a:t>Vesta</a:t>
            </a:r>
          </a:p>
        </p:txBody>
      </p:sp>
      <p:sp>
        <p:nvSpPr>
          <p:cNvPr id="3" name="Text Placeholder 2">
            <a:extLst>
              <a:ext uri="{FF2B5EF4-FFF2-40B4-BE49-F238E27FC236}">
                <a16:creationId xmlns:a16="http://schemas.microsoft.com/office/drawing/2014/main" id="{B87DF02B-97E7-48F4-8ECB-C5E81DC25134}"/>
              </a:ext>
            </a:extLst>
          </p:cNvPr>
          <p:cNvSpPr>
            <a:spLocks noGrp="1"/>
          </p:cNvSpPr>
          <p:nvPr>
            <p:ph type="body" idx="1"/>
          </p:nvPr>
        </p:nvSpPr>
        <p:spPr>
          <a:xfrm>
            <a:off x="819150" y="1143000"/>
            <a:ext cx="7505700" cy="3295725"/>
          </a:xfrm>
        </p:spPr>
        <p:txBody>
          <a:bodyPr>
            <a:normAutofit/>
          </a:bodyPr>
          <a:lstStyle/>
          <a:p>
            <a:pPr marL="146050" indent="0">
              <a:buNone/>
            </a:pPr>
            <a:r>
              <a:rPr lang="en-US" sz="2000" dirty="0">
                <a:solidFill>
                  <a:schemeClr val="tx2">
                    <a:lumMod val="10000"/>
                  </a:schemeClr>
                </a:solidFill>
              </a:rPr>
              <a:t>Visualization for Electronic Structural Analysis (Vesta) is a 3D visualization program for structural models, volumetric data such as electron/nuclear densities, and crystal morphologies.</a:t>
            </a:r>
          </a:p>
          <a:p>
            <a:pPr marL="146050" indent="0">
              <a:buNone/>
            </a:pPr>
            <a:r>
              <a:rPr lang="en-US" sz="2000" dirty="0">
                <a:solidFill>
                  <a:schemeClr val="tx2">
                    <a:lumMod val="10000"/>
                  </a:schemeClr>
                </a:solidFill>
              </a:rPr>
              <a:t>It helps us to improve our visualization of the structures</a:t>
            </a:r>
            <a:endParaRPr lang="en-IN" sz="2000" dirty="0">
              <a:solidFill>
                <a:schemeClr val="tx2">
                  <a:lumMod val="10000"/>
                </a:schemeClr>
              </a:solidFill>
            </a:endParaRPr>
          </a:p>
        </p:txBody>
      </p:sp>
      <p:pic>
        <p:nvPicPr>
          <p:cNvPr id="5" name="Picture 4">
            <a:extLst>
              <a:ext uri="{FF2B5EF4-FFF2-40B4-BE49-F238E27FC236}">
                <a16:creationId xmlns:a16="http://schemas.microsoft.com/office/drawing/2014/main" id="{A2094BDB-20FE-4DCE-820E-D970C079ACC6}"/>
              </a:ext>
            </a:extLst>
          </p:cNvPr>
          <p:cNvPicPr>
            <a:picLocks noChangeAspect="1"/>
          </p:cNvPicPr>
          <p:nvPr/>
        </p:nvPicPr>
        <p:blipFill>
          <a:blip r:embed="rId2"/>
          <a:stretch>
            <a:fillRect/>
          </a:stretch>
        </p:blipFill>
        <p:spPr>
          <a:xfrm>
            <a:off x="1656943" y="2844052"/>
            <a:ext cx="5830114" cy="1756805"/>
          </a:xfrm>
          <a:prstGeom prst="rect">
            <a:avLst/>
          </a:prstGeom>
        </p:spPr>
      </p:pic>
    </p:spTree>
    <p:extLst>
      <p:ext uri="{BB962C8B-B14F-4D97-AF65-F5344CB8AC3E}">
        <p14:creationId xmlns:p14="http://schemas.microsoft.com/office/powerpoint/2010/main" val="3073430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3F1D-B1CF-436C-A191-84D00905AC37}"/>
              </a:ext>
            </a:extLst>
          </p:cNvPr>
          <p:cNvSpPr>
            <a:spLocks noGrp="1"/>
          </p:cNvSpPr>
          <p:nvPr>
            <p:ph type="title"/>
          </p:nvPr>
        </p:nvSpPr>
        <p:spPr>
          <a:xfrm>
            <a:off x="819150" y="334611"/>
            <a:ext cx="7505700" cy="667195"/>
          </a:xfrm>
        </p:spPr>
        <p:txBody>
          <a:bodyPr/>
          <a:lstStyle/>
          <a:p>
            <a:pPr algn="ctr"/>
            <a:r>
              <a:rPr lang="en-IN" dirty="0"/>
              <a:t>Work done using the vesta Software</a:t>
            </a:r>
          </a:p>
        </p:txBody>
      </p:sp>
      <p:sp>
        <p:nvSpPr>
          <p:cNvPr id="3" name="Text Placeholder 2">
            <a:extLst>
              <a:ext uri="{FF2B5EF4-FFF2-40B4-BE49-F238E27FC236}">
                <a16:creationId xmlns:a16="http://schemas.microsoft.com/office/drawing/2014/main" id="{2400A5BB-3D3B-419B-942C-5EE13653DAD4}"/>
              </a:ext>
            </a:extLst>
          </p:cNvPr>
          <p:cNvSpPr>
            <a:spLocks noGrp="1"/>
          </p:cNvSpPr>
          <p:nvPr>
            <p:ph type="body" idx="1"/>
          </p:nvPr>
        </p:nvSpPr>
        <p:spPr>
          <a:xfrm>
            <a:off x="819150" y="1055594"/>
            <a:ext cx="7505700" cy="3383131"/>
          </a:xfrm>
        </p:spPr>
        <p:txBody>
          <a:bodyPr>
            <a:normAutofit/>
          </a:bodyPr>
          <a:lstStyle/>
          <a:p>
            <a:r>
              <a:rPr lang="en-IN" sz="1800" dirty="0"/>
              <a:t>Making a unit cell :  GaAs</a:t>
            </a:r>
          </a:p>
          <a:p>
            <a:endParaRPr lang="en-IN" sz="1800" dirty="0"/>
          </a:p>
          <a:p>
            <a:endParaRPr lang="en-IN" sz="1800" dirty="0"/>
          </a:p>
          <a:p>
            <a:endParaRPr lang="en-IN" sz="1800" dirty="0"/>
          </a:p>
          <a:p>
            <a:r>
              <a:rPr lang="en-IN" sz="1800" dirty="0"/>
              <a:t> </a:t>
            </a:r>
            <a:r>
              <a:rPr lang="en-US" sz="1800" dirty="0">
                <a:solidFill>
                  <a:schemeClr val="tx2">
                    <a:lumMod val="10000"/>
                  </a:schemeClr>
                </a:solidFill>
              </a:rPr>
              <a:t>Making a unit cell, atomic planes and direction:</a:t>
            </a:r>
          </a:p>
          <a:p>
            <a:endParaRPr lang="en-IN" sz="1800" dirty="0"/>
          </a:p>
        </p:txBody>
      </p:sp>
      <p:pic>
        <p:nvPicPr>
          <p:cNvPr id="5" name="Picture 4">
            <a:extLst>
              <a:ext uri="{FF2B5EF4-FFF2-40B4-BE49-F238E27FC236}">
                <a16:creationId xmlns:a16="http://schemas.microsoft.com/office/drawing/2014/main" id="{28338A68-2FCB-4D38-9A98-1365C3CB4DAC}"/>
              </a:ext>
            </a:extLst>
          </p:cNvPr>
          <p:cNvPicPr>
            <a:picLocks noChangeAspect="1"/>
          </p:cNvPicPr>
          <p:nvPr/>
        </p:nvPicPr>
        <p:blipFill>
          <a:blip r:embed="rId2"/>
          <a:stretch>
            <a:fillRect/>
          </a:stretch>
        </p:blipFill>
        <p:spPr>
          <a:xfrm>
            <a:off x="3741420" y="1055594"/>
            <a:ext cx="2522220" cy="1348291"/>
          </a:xfrm>
          <a:prstGeom prst="rect">
            <a:avLst/>
          </a:prstGeom>
        </p:spPr>
      </p:pic>
      <p:pic>
        <p:nvPicPr>
          <p:cNvPr id="6" name="Picture 5">
            <a:extLst>
              <a:ext uri="{FF2B5EF4-FFF2-40B4-BE49-F238E27FC236}">
                <a16:creationId xmlns:a16="http://schemas.microsoft.com/office/drawing/2014/main" id="{1771E664-0D69-401C-8B96-33D389657028}"/>
              </a:ext>
            </a:extLst>
          </p:cNvPr>
          <p:cNvPicPr>
            <a:picLocks noChangeAspect="1"/>
          </p:cNvPicPr>
          <p:nvPr/>
        </p:nvPicPr>
        <p:blipFill>
          <a:blip r:embed="rId3"/>
          <a:stretch>
            <a:fillRect/>
          </a:stretch>
        </p:blipFill>
        <p:spPr>
          <a:xfrm>
            <a:off x="3006314" y="2747159"/>
            <a:ext cx="4464423" cy="1936376"/>
          </a:xfrm>
          <a:prstGeom prst="rect">
            <a:avLst/>
          </a:prstGeom>
        </p:spPr>
      </p:pic>
    </p:spTree>
    <p:extLst>
      <p:ext uri="{BB962C8B-B14F-4D97-AF65-F5344CB8AC3E}">
        <p14:creationId xmlns:p14="http://schemas.microsoft.com/office/powerpoint/2010/main" val="364364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F00B39-2EE1-46B4-BE51-B302FB49745B}"/>
              </a:ext>
            </a:extLst>
          </p:cNvPr>
          <p:cNvSpPr>
            <a:spLocks noGrp="1"/>
          </p:cNvSpPr>
          <p:nvPr>
            <p:ph type="body" idx="1"/>
          </p:nvPr>
        </p:nvSpPr>
        <p:spPr>
          <a:xfrm>
            <a:off x="605117" y="410135"/>
            <a:ext cx="8014447" cy="4276165"/>
          </a:xfrm>
        </p:spPr>
        <p:txBody>
          <a:bodyPr>
            <a:normAutofit/>
          </a:bodyPr>
          <a:lstStyle/>
          <a:p>
            <a:r>
              <a:rPr lang="en-US" sz="1800" dirty="0">
                <a:solidFill>
                  <a:schemeClr val="tx2">
                    <a:lumMod val="10000"/>
                  </a:schemeClr>
                </a:solidFill>
              </a:rPr>
              <a:t>Charge Density of NaCl structure using vesta:</a:t>
            </a:r>
          </a:p>
          <a:p>
            <a:endParaRPr lang="en-US" sz="1800" dirty="0">
              <a:solidFill>
                <a:schemeClr val="tx2">
                  <a:lumMod val="10000"/>
                </a:schemeClr>
              </a:solidFill>
            </a:endParaRPr>
          </a:p>
          <a:p>
            <a:endParaRPr lang="en-US" sz="1800" dirty="0">
              <a:solidFill>
                <a:schemeClr val="tx2">
                  <a:lumMod val="10000"/>
                </a:schemeClr>
              </a:solidFill>
            </a:endParaRPr>
          </a:p>
          <a:p>
            <a:endParaRPr lang="en-US" sz="1800" dirty="0">
              <a:solidFill>
                <a:schemeClr val="tx2">
                  <a:lumMod val="10000"/>
                </a:schemeClr>
              </a:solidFill>
            </a:endParaRPr>
          </a:p>
          <a:p>
            <a:endParaRPr lang="en-US" sz="1800" dirty="0">
              <a:solidFill>
                <a:schemeClr val="tx2">
                  <a:lumMod val="10000"/>
                </a:schemeClr>
              </a:solidFill>
            </a:endParaRPr>
          </a:p>
          <a:p>
            <a:r>
              <a:rPr lang="en-US" sz="1800" dirty="0">
                <a:solidFill>
                  <a:schemeClr val="tx2">
                    <a:lumMod val="10000"/>
                  </a:schemeClr>
                </a:solidFill>
              </a:rPr>
              <a:t>Charge density of Si atom using vesta:</a:t>
            </a:r>
          </a:p>
          <a:p>
            <a:endParaRPr lang="en-US" sz="1800" dirty="0">
              <a:solidFill>
                <a:schemeClr val="tx2">
                  <a:lumMod val="10000"/>
                </a:schemeClr>
              </a:solidFill>
            </a:endParaRPr>
          </a:p>
          <a:p>
            <a:endParaRPr lang="en-US" sz="1800" dirty="0">
              <a:solidFill>
                <a:schemeClr val="tx2">
                  <a:lumMod val="10000"/>
                </a:schemeClr>
              </a:solidFill>
            </a:endParaRPr>
          </a:p>
          <a:p>
            <a:endParaRPr lang="en-US" sz="1800" dirty="0">
              <a:solidFill>
                <a:schemeClr val="tx2">
                  <a:lumMod val="10000"/>
                </a:schemeClr>
              </a:solidFill>
            </a:endParaRPr>
          </a:p>
          <a:p>
            <a:r>
              <a:rPr lang="en-US" sz="1800" dirty="0">
                <a:solidFill>
                  <a:schemeClr val="tx2">
                    <a:lumMod val="10000"/>
                  </a:schemeClr>
                </a:solidFill>
              </a:rPr>
              <a:t>Making 2H variant Crystal of WSe2:</a:t>
            </a:r>
          </a:p>
          <a:p>
            <a:endParaRPr lang="en-US" sz="1800" dirty="0">
              <a:solidFill>
                <a:schemeClr val="tx2">
                  <a:lumMod val="10000"/>
                </a:schemeClr>
              </a:solidFill>
            </a:endParaRPr>
          </a:p>
          <a:p>
            <a:endParaRPr lang="en-US" sz="1800" dirty="0">
              <a:solidFill>
                <a:schemeClr val="tx2">
                  <a:lumMod val="10000"/>
                </a:schemeClr>
              </a:solidFill>
            </a:endParaRPr>
          </a:p>
          <a:p>
            <a:endParaRPr lang="en-US" sz="1800" dirty="0">
              <a:solidFill>
                <a:schemeClr val="tx2">
                  <a:lumMod val="10000"/>
                </a:schemeClr>
              </a:solidFill>
            </a:endParaRPr>
          </a:p>
        </p:txBody>
      </p:sp>
      <p:pic>
        <p:nvPicPr>
          <p:cNvPr id="7" name="Picture 6">
            <a:extLst>
              <a:ext uri="{FF2B5EF4-FFF2-40B4-BE49-F238E27FC236}">
                <a16:creationId xmlns:a16="http://schemas.microsoft.com/office/drawing/2014/main" id="{54BB8546-0B16-4F0A-891D-9C6731046C26}"/>
              </a:ext>
            </a:extLst>
          </p:cNvPr>
          <p:cNvPicPr>
            <a:picLocks noChangeAspect="1"/>
          </p:cNvPicPr>
          <p:nvPr/>
        </p:nvPicPr>
        <p:blipFill>
          <a:blip r:embed="rId2"/>
          <a:stretch>
            <a:fillRect/>
          </a:stretch>
        </p:blipFill>
        <p:spPr>
          <a:xfrm>
            <a:off x="2983005" y="897369"/>
            <a:ext cx="4303060" cy="1176616"/>
          </a:xfrm>
          <a:prstGeom prst="rect">
            <a:avLst/>
          </a:prstGeom>
        </p:spPr>
      </p:pic>
      <p:pic>
        <p:nvPicPr>
          <p:cNvPr id="8" name="Picture 7">
            <a:extLst>
              <a:ext uri="{FF2B5EF4-FFF2-40B4-BE49-F238E27FC236}">
                <a16:creationId xmlns:a16="http://schemas.microsoft.com/office/drawing/2014/main" id="{1A1A4046-4209-49A9-B8C0-5D65B2F86BA4}"/>
              </a:ext>
            </a:extLst>
          </p:cNvPr>
          <p:cNvPicPr>
            <a:picLocks noChangeAspect="1"/>
          </p:cNvPicPr>
          <p:nvPr/>
        </p:nvPicPr>
        <p:blipFill>
          <a:blip r:embed="rId3"/>
          <a:stretch>
            <a:fillRect/>
          </a:stretch>
        </p:blipFill>
        <p:spPr>
          <a:xfrm>
            <a:off x="4774597" y="1951131"/>
            <a:ext cx="3348323" cy="1118385"/>
          </a:xfrm>
          <a:prstGeom prst="rect">
            <a:avLst/>
          </a:prstGeom>
        </p:spPr>
      </p:pic>
      <p:pic>
        <p:nvPicPr>
          <p:cNvPr id="9" name="Picture 8">
            <a:extLst>
              <a:ext uri="{FF2B5EF4-FFF2-40B4-BE49-F238E27FC236}">
                <a16:creationId xmlns:a16="http://schemas.microsoft.com/office/drawing/2014/main" id="{B2605615-DDEA-4E58-8774-7872BD7BBDDC}"/>
              </a:ext>
            </a:extLst>
          </p:cNvPr>
          <p:cNvPicPr>
            <a:picLocks noChangeAspect="1"/>
          </p:cNvPicPr>
          <p:nvPr/>
        </p:nvPicPr>
        <p:blipFill>
          <a:blip r:embed="rId4"/>
          <a:stretch>
            <a:fillRect/>
          </a:stretch>
        </p:blipFill>
        <p:spPr>
          <a:xfrm>
            <a:off x="2293620" y="3825240"/>
            <a:ext cx="4705574" cy="1022423"/>
          </a:xfrm>
          <a:prstGeom prst="rect">
            <a:avLst/>
          </a:prstGeom>
        </p:spPr>
      </p:pic>
    </p:spTree>
    <p:extLst>
      <p:ext uri="{BB962C8B-B14F-4D97-AF65-F5344CB8AC3E}">
        <p14:creationId xmlns:p14="http://schemas.microsoft.com/office/powerpoint/2010/main" val="3796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783F49-F0F1-4E2C-BB75-80F6D2909A82}"/>
              </a:ext>
            </a:extLst>
          </p:cNvPr>
          <p:cNvSpPr>
            <a:spLocks noGrp="1"/>
          </p:cNvSpPr>
          <p:nvPr>
            <p:ph type="body" idx="1"/>
          </p:nvPr>
        </p:nvSpPr>
        <p:spPr>
          <a:xfrm>
            <a:off x="819150" y="355600"/>
            <a:ext cx="7505700" cy="4083050"/>
          </a:xfrm>
        </p:spPr>
        <p:txBody>
          <a:bodyPr>
            <a:normAutofit/>
          </a:bodyPr>
          <a:lstStyle/>
          <a:p>
            <a:r>
              <a:rPr lang="en-IN" sz="1800" dirty="0">
                <a:solidFill>
                  <a:schemeClr val="tx2">
                    <a:lumMod val="10000"/>
                  </a:schemeClr>
                </a:solidFill>
              </a:rPr>
              <a:t>Monolayer formation of WSe2:</a:t>
            </a:r>
          </a:p>
          <a:p>
            <a:endParaRPr lang="en-IN" sz="1800" dirty="0">
              <a:solidFill>
                <a:schemeClr val="tx2">
                  <a:lumMod val="10000"/>
                </a:schemeClr>
              </a:solidFill>
            </a:endParaRPr>
          </a:p>
          <a:p>
            <a:endParaRPr lang="en-IN" sz="1800" dirty="0">
              <a:solidFill>
                <a:schemeClr val="tx2">
                  <a:lumMod val="10000"/>
                </a:schemeClr>
              </a:solidFill>
            </a:endParaRPr>
          </a:p>
          <a:p>
            <a:endParaRPr lang="en-IN" sz="1800" dirty="0">
              <a:solidFill>
                <a:schemeClr val="tx2">
                  <a:lumMod val="10000"/>
                </a:schemeClr>
              </a:solidFill>
            </a:endParaRPr>
          </a:p>
          <a:p>
            <a:endParaRPr lang="en-IN" sz="1800" dirty="0">
              <a:solidFill>
                <a:schemeClr val="tx2">
                  <a:lumMod val="10000"/>
                </a:schemeClr>
              </a:solidFill>
            </a:endParaRPr>
          </a:p>
          <a:p>
            <a:endParaRPr lang="en-IN" sz="1800" dirty="0">
              <a:solidFill>
                <a:schemeClr val="tx2">
                  <a:lumMod val="10000"/>
                </a:schemeClr>
              </a:solidFill>
            </a:endParaRPr>
          </a:p>
          <a:p>
            <a:endParaRPr lang="en-IN" sz="1800" dirty="0">
              <a:solidFill>
                <a:schemeClr val="tx2">
                  <a:lumMod val="10000"/>
                </a:schemeClr>
              </a:solidFill>
            </a:endParaRPr>
          </a:p>
          <a:p>
            <a:r>
              <a:rPr lang="en-US" sz="1800" dirty="0">
                <a:solidFill>
                  <a:schemeClr val="tx2">
                    <a:lumMod val="10000"/>
                  </a:schemeClr>
                </a:solidFill>
              </a:rPr>
              <a:t>Combining two monolayers MoSe2_WSe2:</a:t>
            </a:r>
            <a:endParaRPr lang="en-IN" sz="1800" dirty="0">
              <a:solidFill>
                <a:schemeClr val="tx2">
                  <a:lumMod val="10000"/>
                </a:schemeClr>
              </a:solidFill>
            </a:endParaRPr>
          </a:p>
          <a:p>
            <a:endParaRPr lang="en-IN" sz="1800" dirty="0">
              <a:solidFill>
                <a:schemeClr val="tx2">
                  <a:lumMod val="10000"/>
                </a:schemeClr>
              </a:solidFill>
            </a:endParaRPr>
          </a:p>
        </p:txBody>
      </p:sp>
      <p:pic>
        <p:nvPicPr>
          <p:cNvPr id="6" name="Picture 5">
            <a:extLst>
              <a:ext uri="{FF2B5EF4-FFF2-40B4-BE49-F238E27FC236}">
                <a16:creationId xmlns:a16="http://schemas.microsoft.com/office/drawing/2014/main" id="{FD3536BC-341C-42BA-AE64-A50DBA7C5160}"/>
              </a:ext>
            </a:extLst>
          </p:cNvPr>
          <p:cNvPicPr>
            <a:picLocks noChangeAspect="1"/>
          </p:cNvPicPr>
          <p:nvPr/>
        </p:nvPicPr>
        <p:blipFill>
          <a:blip r:embed="rId2"/>
          <a:stretch>
            <a:fillRect/>
          </a:stretch>
        </p:blipFill>
        <p:spPr>
          <a:xfrm>
            <a:off x="2171701" y="706203"/>
            <a:ext cx="4186629" cy="1865547"/>
          </a:xfrm>
          <a:prstGeom prst="rect">
            <a:avLst/>
          </a:prstGeom>
        </p:spPr>
      </p:pic>
      <p:pic>
        <p:nvPicPr>
          <p:cNvPr id="8" name="Picture 7">
            <a:extLst>
              <a:ext uri="{FF2B5EF4-FFF2-40B4-BE49-F238E27FC236}">
                <a16:creationId xmlns:a16="http://schemas.microsoft.com/office/drawing/2014/main" id="{B78031C0-ADD8-4851-9E64-BF1B3C587768}"/>
              </a:ext>
            </a:extLst>
          </p:cNvPr>
          <p:cNvPicPr>
            <a:picLocks noChangeAspect="1"/>
          </p:cNvPicPr>
          <p:nvPr/>
        </p:nvPicPr>
        <p:blipFill>
          <a:blip r:embed="rId3"/>
          <a:stretch>
            <a:fillRect/>
          </a:stretch>
        </p:blipFill>
        <p:spPr>
          <a:xfrm>
            <a:off x="2233286" y="3102685"/>
            <a:ext cx="4677428" cy="1781735"/>
          </a:xfrm>
          <a:prstGeom prst="rect">
            <a:avLst/>
          </a:prstGeom>
        </p:spPr>
      </p:pic>
    </p:spTree>
    <p:extLst>
      <p:ext uri="{BB962C8B-B14F-4D97-AF65-F5344CB8AC3E}">
        <p14:creationId xmlns:p14="http://schemas.microsoft.com/office/powerpoint/2010/main" val="319259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E7D1-1D37-4D5E-B666-B36CED7BE109}"/>
              </a:ext>
            </a:extLst>
          </p:cNvPr>
          <p:cNvSpPr>
            <a:spLocks noGrp="1"/>
          </p:cNvSpPr>
          <p:nvPr>
            <p:ph type="title"/>
          </p:nvPr>
        </p:nvSpPr>
        <p:spPr>
          <a:xfrm>
            <a:off x="819150" y="704775"/>
            <a:ext cx="7505700" cy="701994"/>
          </a:xfrm>
        </p:spPr>
        <p:txBody>
          <a:bodyPr>
            <a:noAutofit/>
          </a:bodyPr>
          <a:lstStyle/>
          <a:p>
            <a:pPr algn="ctr"/>
            <a:r>
              <a:rPr lang="en" sz="3600" dirty="0"/>
              <a:t>What is Lattice Dynamics</a:t>
            </a:r>
            <a:endParaRPr lang="en-IN" sz="3600" dirty="0"/>
          </a:p>
        </p:txBody>
      </p:sp>
      <p:sp>
        <p:nvSpPr>
          <p:cNvPr id="4" name="Google Shape;141;p15">
            <a:extLst>
              <a:ext uri="{FF2B5EF4-FFF2-40B4-BE49-F238E27FC236}">
                <a16:creationId xmlns:a16="http://schemas.microsoft.com/office/drawing/2014/main" id="{4BEDC819-36B9-4467-8086-58427762EDED}"/>
              </a:ext>
            </a:extLst>
          </p:cNvPr>
          <p:cNvSpPr txBox="1">
            <a:spLocks noGrp="1"/>
          </p:cNvSpPr>
          <p:nvPr>
            <p:ph type="body" idx="1"/>
          </p:nvPr>
        </p:nvSpPr>
        <p:spPr>
          <a:xfrm>
            <a:off x="763588" y="1582738"/>
            <a:ext cx="7505700" cy="24479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solidFill>
                  <a:srgbClr val="141A1C"/>
                </a:solidFill>
                <a:highlight>
                  <a:schemeClr val="dk1"/>
                </a:highlight>
                <a:latin typeface="Arial"/>
                <a:ea typeface="Arial"/>
                <a:cs typeface="Arial"/>
                <a:sym typeface="Arial"/>
              </a:rPr>
              <a:t>Lattice Dynamics is the Study of the vibration of the atom in a crystal lattice.</a:t>
            </a:r>
            <a:endParaRPr sz="2000" dirty="0">
              <a:solidFill>
                <a:srgbClr val="141A1C"/>
              </a:solidFill>
              <a:highlight>
                <a:srgbClr val="FCFAF6"/>
              </a:highlight>
              <a:latin typeface="Arial"/>
              <a:ea typeface="Arial"/>
              <a:cs typeface="Arial"/>
              <a:sym typeface="Arial"/>
            </a:endParaRPr>
          </a:p>
        </p:txBody>
      </p:sp>
      <p:pic>
        <p:nvPicPr>
          <p:cNvPr id="5" name="Google Shape;142;p15">
            <a:extLst>
              <a:ext uri="{FF2B5EF4-FFF2-40B4-BE49-F238E27FC236}">
                <a16:creationId xmlns:a16="http://schemas.microsoft.com/office/drawing/2014/main" id="{BA918411-350B-468B-9F30-1AC80477A2E6}"/>
              </a:ext>
            </a:extLst>
          </p:cNvPr>
          <p:cNvPicPr preferRelativeResize="0"/>
          <p:nvPr/>
        </p:nvPicPr>
        <p:blipFill>
          <a:blip r:embed="rId2">
            <a:alphaModFix/>
          </a:blip>
          <a:stretch>
            <a:fillRect/>
          </a:stretch>
        </p:blipFill>
        <p:spPr>
          <a:xfrm>
            <a:off x="761150" y="2571750"/>
            <a:ext cx="3712000" cy="2136600"/>
          </a:xfrm>
          <a:prstGeom prst="rect">
            <a:avLst/>
          </a:prstGeom>
          <a:noFill/>
          <a:ln>
            <a:noFill/>
          </a:ln>
        </p:spPr>
      </p:pic>
      <p:pic>
        <p:nvPicPr>
          <p:cNvPr id="6" name="Google Shape;143;p15">
            <a:extLst>
              <a:ext uri="{FF2B5EF4-FFF2-40B4-BE49-F238E27FC236}">
                <a16:creationId xmlns:a16="http://schemas.microsoft.com/office/drawing/2014/main" id="{9F458787-5273-4B22-B373-21D5023A2CE0}"/>
              </a:ext>
            </a:extLst>
          </p:cNvPr>
          <p:cNvPicPr preferRelativeResize="0"/>
          <p:nvPr/>
        </p:nvPicPr>
        <p:blipFill>
          <a:blip r:embed="rId3">
            <a:alphaModFix/>
          </a:blip>
          <a:stretch>
            <a:fillRect/>
          </a:stretch>
        </p:blipFill>
        <p:spPr>
          <a:xfrm>
            <a:off x="5205275" y="2591000"/>
            <a:ext cx="2854425" cy="2136600"/>
          </a:xfrm>
          <a:prstGeom prst="rect">
            <a:avLst/>
          </a:prstGeom>
          <a:noFill/>
          <a:ln>
            <a:noFill/>
          </a:ln>
        </p:spPr>
      </p:pic>
    </p:spTree>
    <p:extLst>
      <p:ext uri="{BB962C8B-B14F-4D97-AF65-F5344CB8AC3E}">
        <p14:creationId xmlns:p14="http://schemas.microsoft.com/office/powerpoint/2010/main" val="241518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4;p17">
            <a:extLst>
              <a:ext uri="{FF2B5EF4-FFF2-40B4-BE49-F238E27FC236}">
                <a16:creationId xmlns:a16="http://schemas.microsoft.com/office/drawing/2014/main" id="{04A4B8A3-372C-4982-A10E-F62EB6E28182}"/>
              </a:ext>
            </a:extLst>
          </p:cNvPr>
          <p:cNvSpPr txBox="1">
            <a:spLocks noGrp="1"/>
          </p:cNvSpPr>
          <p:nvPr>
            <p:ph type="title"/>
          </p:nvPr>
        </p:nvSpPr>
        <p:spPr>
          <a:xfrm>
            <a:off x="819150" y="523550"/>
            <a:ext cx="7505700" cy="9540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700" dirty="0"/>
              <a:t>Lattice Vibratiations</a:t>
            </a:r>
            <a:endParaRPr sz="3700" dirty="0"/>
          </a:p>
        </p:txBody>
      </p:sp>
      <p:sp>
        <p:nvSpPr>
          <p:cNvPr id="5" name="Google Shape;155;p17">
            <a:extLst>
              <a:ext uri="{FF2B5EF4-FFF2-40B4-BE49-F238E27FC236}">
                <a16:creationId xmlns:a16="http://schemas.microsoft.com/office/drawing/2014/main" id="{A3805092-5889-4D4E-8099-65481AC43100}"/>
              </a:ext>
            </a:extLst>
          </p:cNvPr>
          <p:cNvSpPr txBox="1">
            <a:spLocks noGrp="1"/>
          </p:cNvSpPr>
          <p:nvPr>
            <p:ph type="body" idx="1"/>
          </p:nvPr>
        </p:nvSpPr>
        <p:spPr>
          <a:xfrm>
            <a:off x="664405" y="1280160"/>
            <a:ext cx="7505700" cy="246917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solidFill>
                  <a:srgbClr val="000000"/>
                </a:solidFill>
                <a:highlight>
                  <a:schemeClr val="dk1"/>
                </a:highlight>
                <a:latin typeface="Arial"/>
                <a:ea typeface="Arial"/>
                <a:cs typeface="Arial"/>
                <a:sym typeface="Arial"/>
              </a:rPr>
              <a:t>Every atom has a tendency to vibrate about their mean position at temperature above zero Kelvin. </a:t>
            </a:r>
            <a:endParaRPr sz="1600" dirty="0">
              <a:solidFill>
                <a:srgbClr val="000000"/>
              </a:solidFill>
              <a:highlight>
                <a:schemeClr val="dk1"/>
              </a:highlight>
              <a:latin typeface="Arial"/>
              <a:ea typeface="Arial"/>
              <a:cs typeface="Arial"/>
              <a:sym typeface="Arial"/>
            </a:endParaRPr>
          </a:p>
          <a:p>
            <a:pPr marL="0" lvl="0" indent="0" algn="l" rtl="0">
              <a:spcBef>
                <a:spcPts val="1200"/>
              </a:spcBef>
              <a:spcAft>
                <a:spcPts val="0"/>
              </a:spcAft>
              <a:buNone/>
            </a:pPr>
            <a:r>
              <a:rPr lang="en" sz="1600" dirty="0">
                <a:solidFill>
                  <a:srgbClr val="000000"/>
                </a:solidFill>
                <a:highlight>
                  <a:schemeClr val="dk1"/>
                </a:highlight>
                <a:latin typeface="Arial"/>
                <a:ea typeface="Arial"/>
                <a:cs typeface="Arial"/>
                <a:sym typeface="Arial"/>
              </a:rPr>
              <a:t>The mean position is referred as the Bravais lattice site. These vibrations occur due to interatomic interactions. </a:t>
            </a:r>
            <a:endParaRPr sz="1600" dirty="0">
              <a:solidFill>
                <a:srgbClr val="000000"/>
              </a:solidFill>
              <a:highlight>
                <a:schemeClr val="dk1"/>
              </a:highlight>
              <a:latin typeface="Arial"/>
              <a:ea typeface="Arial"/>
              <a:cs typeface="Arial"/>
              <a:sym typeface="Arial"/>
            </a:endParaRPr>
          </a:p>
          <a:p>
            <a:pPr marL="0" lvl="0" indent="0" algn="l" rtl="0">
              <a:spcBef>
                <a:spcPts val="1200"/>
              </a:spcBef>
              <a:spcAft>
                <a:spcPts val="1200"/>
              </a:spcAft>
              <a:buNone/>
            </a:pPr>
            <a:r>
              <a:rPr lang="en" sz="1600" dirty="0">
                <a:solidFill>
                  <a:srgbClr val="000000"/>
                </a:solidFill>
                <a:highlight>
                  <a:schemeClr val="dk1"/>
                </a:highlight>
                <a:latin typeface="Arial"/>
                <a:ea typeface="Arial"/>
                <a:cs typeface="Arial"/>
                <a:sym typeface="Arial"/>
              </a:rPr>
              <a:t>As the atoms in the solids are present at lattice sites , so these vibrations are called lattice vibrations.</a:t>
            </a:r>
            <a:endParaRPr sz="1600" dirty="0">
              <a:highlight>
                <a:schemeClr val="dk1"/>
              </a:highlight>
              <a:latin typeface="Arial"/>
              <a:ea typeface="Arial"/>
              <a:cs typeface="Arial"/>
              <a:sym typeface="Arial"/>
            </a:endParaRPr>
          </a:p>
        </p:txBody>
      </p:sp>
      <p:pic>
        <p:nvPicPr>
          <p:cNvPr id="6" name="Google Shape;156;p17">
            <a:extLst>
              <a:ext uri="{FF2B5EF4-FFF2-40B4-BE49-F238E27FC236}">
                <a16:creationId xmlns:a16="http://schemas.microsoft.com/office/drawing/2014/main" id="{E96C80A0-293F-4DE8-874C-C1A15E043946}"/>
              </a:ext>
            </a:extLst>
          </p:cNvPr>
          <p:cNvPicPr preferRelativeResize="0"/>
          <p:nvPr/>
        </p:nvPicPr>
        <p:blipFill>
          <a:blip r:embed="rId2">
            <a:alphaModFix/>
          </a:blip>
          <a:stretch>
            <a:fillRect/>
          </a:stretch>
        </p:blipFill>
        <p:spPr>
          <a:xfrm>
            <a:off x="5088620" y="3188531"/>
            <a:ext cx="3390975" cy="1605800"/>
          </a:xfrm>
          <a:prstGeom prst="rect">
            <a:avLst/>
          </a:prstGeom>
          <a:noFill/>
          <a:ln>
            <a:noFill/>
          </a:ln>
        </p:spPr>
      </p:pic>
    </p:spTree>
    <p:extLst>
      <p:ext uri="{BB962C8B-B14F-4D97-AF65-F5344CB8AC3E}">
        <p14:creationId xmlns:p14="http://schemas.microsoft.com/office/powerpoint/2010/main" val="2655017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27A1-7879-4651-AC66-8E35F1AFAB4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CF3B6A-0237-413E-8E97-84D7C43CB33A}"/>
              </a:ext>
            </a:extLst>
          </p:cNvPr>
          <p:cNvSpPr>
            <a:spLocks noGrp="1"/>
          </p:cNvSpPr>
          <p:nvPr>
            <p:ph type="body" idx="1"/>
          </p:nvPr>
        </p:nvSpPr>
        <p:spPr/>
        <p:txBody>
          <a:bodyPr/>
          <a:lstStyle/>
          <a:p>
            <a:endParaRPr lang="en-IN"/>
          </a:p>
        </p:txBody>
      </p:sp>
      <p:pic>
        <p:nvPicPr>
          <p:cNvPr id="4" name="Google Shape;163;p18">
            <a:extLst>
              <a:ext uri="{FF2B5EF4-FFF2-40B4-BE49-F238E27FC236}">
                <a16:creationId xmlns:a16="http://schemas.microsoft.com/office/drawing/2014/main" id="{E0FFB048-1510-44FB-B275-91951A48B798}"/>
              </a:ext>
            </a:extLst>
          </p:cNvPr>
          <p:cNvPicPr preferRelativeResize="0"/>
          <p:nvPr/>
        </p:nvPicPr>
        <p:blipFill>
          <a:blip r:embed="rId2">
            <a:alphaModFix/>
          </a:blip>
          <a:stretch>
            <a:fillRect/>
          </a:stretch>
        </p:blipFill>
        <p:spPr>
          <a:xfrm>
            <a:off x="819150" y="276225"/>
            <a:ext cx="7505700" cy="4591050"/>
          </a:xfrm>
          <a:prstGeom prst="rect">
            <a:avLst/>
          </a:prstGeom>
          <a:noFill/>
          <a:ln>
            <a:noFill/>
          </a:ln>
        </p:spPr>
      </p:pic>
    </p:spTree>
    <p:extLst>
      <p:ext uri="{BB962C8B-B14F-4D97-AF65-F5344CB8AC3E}">
        <p14:creationId xmlns:p14="http://schemas.microsoft.com/office/powerpoint/2010/main" val="1367016141"/>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4942</TotalTime>
  <Words>889</Words>
  <Application>Microsoft Office PowerPoint</Application>
  <PresentationFormat>On-screen Show (16:9)</PresentationFormat>
  <Paragraphs>101</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Helvetica Neue</vt:lpstr>
      <vt:lpstr>Calibri</vt:lpstr>
      <vt:lpstr>Nunito</vt:lpstr>
      <vt:lpstr>NexusSerif</vt:lpstr>
      <vt:lpstr>Shift</vt:lpstr>
      <vt:lpstr>Lattice Dynamics</vt:lpstr>
      <vt:lpstr>Contents</vt:lpstr>
      <vt:lpstr>Vesta</vt:lpstr>
      <vt:lpstr>Work done using the vesta Software</vt:lpstr>
      <vt:lpstr>PowerPoint Presentation</vt:lpstr>
      <vt:lpstr>PowerPoint Presentation</vt:lpstr>
      <vt:lpstr>What is Lattice Dynamics</vt:lpstr>
      <vt:lpstr>Lattice Vibratiations</vt:lpstr>
      <vt:lpstr>PowerPoint Presentation</vt:lpstr>
      <vt:lpstr>Phonons </vt:lpstr>
      <vt:lpstr>Phonon Dispersion Relations</vt:lpstr>
      <vt:lpstr>PowerPoint Presentation</vt:lpstr>
      <vt:lpstr>Force Constants</vt:lpstr>
      <vt:lpstr>2nd-order force constants</vt:lpstr>
      <vt:lpstr>Harmonic Approximation  </vt:lpstr>
      <vt:lpstr>PHON: A program to calculate phonons using the small displacement method </vt:lpstr>
      <vt:lpstr>Theoretical aspects Phonons in a crystal </vt:lpstr>
      <vt:lpstr>PowerPoint Presentation</vt:lpstr>
      <vt:lpstr>PowerPoint Presentation</vt:lpstr>
      <vt:lpstr>PowerPoint Presentation</vt:lpstr>
      <vt:lpstr>Understanding the expression in depth</vt:lpstr>
      <vt:lpstr>PowerPoint Presentation</vt:lpstr>
      <vt:lpstr>Basic Linux Commands</vt:lpstr>
      <vt:lpstr>Exercise to find the optimal lattice parameter using Linux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 Dynamics</dc:title>
  <dc:creator>Shivansh Jaiswal</dc:creator>
  <cp:lastModifiedBy>Shivansh Jaiswal</cp:lastModifiedBy>
  <cp:revision>19</cp:revision>
  <dcterms:modified xsi:type="dcterms:W3CDTF">2022-05-05T11:36:59Z</dcterms:modified>
</cp:coreProperties>
</file>